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2" r:id="rId2"/>
    <p:sldMasterId id="2147483707" r:id="rId3"/>
  </p:sldMasterIdLst>
  <p:notesMasterIdLst>
    <p:notesMasterId r:id="rId52"/>
  </p:notesMasterIdLst>
  <p:sldIdLst>
    <p:sldId id="968" r:id="rId4"/>
    <p:sldId id="3460" r:id="rId5"/>
    <p:sldId id="3458" r:id="rId6"/>
    <p:sldId id="3463" r:id="rId7"/>
    <p:sldId id="3461" r:id="rId8"/>
    <p:sldId id="3483" r:id="rId9"/>
    <p:sldId id="3465" r:id="rId10"/>
    <p:sldId id="3466" r:id="rId11"/>
    <p:sldId id="3467" r:id="rId12"/>
    <p:sldId id="3468" r:id="rId13"/>
    <p:sldId id="3469" r:id="rId14"/>
    <p:sldId id="3472" r:id="rId15"/>
    <p:sldId id="3474" r:id="rId16"/>
    <p:sldId id="3473" r:id="rId17"/>
    <p:sldId id="3475" r:id="rId18"/>
    <p:sldId id="3479" r:id="rId19"/>
    <p:sldId id="3482" r:id="rId20"/>
    <p:sldId id="3480" r:id="rId21"/>
    <p:sldId id="3513" r:id="rId22"/>
    <p:sldId id="3477" r:id="rId23"/>
    <p:sldId id="3478" r:id="rId24"/>
    <p:sldId id="3481" r:id="rId25"/>
    <p:sldId id="3476" r:id="rId26"/>
    <p:sldId id="3486" r:id="rId27"/>
    <p:sldId id="3485" r:id="rId28"/>
    <p:sldId id="3488" r:id="rId29"/>
    <p:sldId id="3489" r:id="rId30"/>
    <p:sldId id="3484" r:id="rId31"/>
    <p:sldId id="3490" r:id="rId32"/>
    <p:sldId id="3491" r:id="rId33"/>
    <p:sldId id="3487" r:id="rId34"/>
    <p:sldId id="3493" r:id="rId35"/>
    <p:sldId id="3495" r:id="rId36"/>
    <p:sldId id="3494" r:id="rId37"/>
    <p:sldId id="3496" r:id="rId38"/>
    <p:sldId id="3492" r:id="rId39"/>
    <p:sldId id="3497" r:id="rId40"/>
    <p:sldId id="3498" r:id="rId41"/>
    <p:sldId id="3470" r:id="rId42"/>
    <p:sldId id="3500" r:id="rId43"/>
    <p:sldId id="3502" r:id="rId44"/>
    <p:sldId id="3505" r:id="rId45"/>
    <p:sldId id="3506" r:id="rId46"/>
    <p:sldId id="3507" r:id="rId47"/>
    <p:sldId id="3471" r:id="rId48"/>
    <p:sldId id="3510" r:id="rId49"/>
    <p:sldId id="3508" r:id="rId50"/>
    <p:sldId id="3511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6611"/>
    <a:srgbClr val="23EC14"/>
    <a:srgbClr val="7BDF21"/>
    <a:srgbClr val="6FF9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0824CB-FC04-4C0D-B5D9-088AF7A133C9}" v="22" dt="2024-05-03T18:54:10.5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1" autoAdjust="0"/>
    <p:restoredTop sz="83690" autoAdjust="0"/>
  </p:normalViewPr>
  <p:slideViewPr>
    <p:cSldViewPr snapToGrid="0">
      <p:cViewPr varScale="1">
        <p:scale>
          <a:sx n="83" d="100"/>
          <a:sy n="83" d="100"/>
        </p:scale>
        <p:origin x="762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presProps" Target="presProps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microsoft.com/office/2015/10/relationships/revisionInfo" Target="revisionInfo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457E2F-45DD-4874-BA2C-C16A67DC8681}" type="datetimeFigureOut">
              <a:rPr lang="en-US" smtClean="0"/>
              <a:t>5/13/2024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9D82B1-2267-4202-A82C-EBBF584DB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30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9D82B1-2267-4202-A82C-EBBF584DB63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404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27253-FFAE-62D7-06A1-102BC82A1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FB3DFC-400B-299D-A9C7-2C603D5197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9C91EB-8353-E493-1A33-FDDD6C1B33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900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Review the Features and point out that it may take 30 plus minutes.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2C9A8F-8AC2-5E89-3B91-326D544F1E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AA2E9-0856-AD4C-9BF2-7E2825EBE61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0260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27253-FFAE-62D7-06A1-102BC82A1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FB3DFC-400B-299D-A9C7-2C603D5197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9C91EB-8353-E493-1A33-FDDD6C1B33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900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Review the section format of the study.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2C9A8F-8AC2-5E89-3B91-326D544F1E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AA2E9-0856-AD4C-9BF2-7E2825EBE61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4684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27253-FFAE-62D7-06A1-102BC82A1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FB3DFC-400B-299D-A9C7-2C603D5197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9C91EB-8353-E493-1A33-FDDD6C1B33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900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Review the first three sections and three modules of the study.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2C9A8F-8AC2-5E89-3B91-326D544F1E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AA2E9-0856-AD4C-9BF2-7E2825EBE61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9150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27253-FFAE-62D7-06A1-102BC82A1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FB3DFC-400B-299D-A9C7-2C603D5197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9C91EB-8353-E493-1A33-FDDD6C1B33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00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Review the next three sections and three modules of the study.</a:t>
            </a:r>
          </a:p>
          <a:p>
            <a:endParaRPr lang="en-US" sz="1900" dirty="0"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2C9A8F-8AC2-5E89-3B91-326D544F1E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AA2E9-0856-AD4C-9BF2-7E2825EBE618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8181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27253-FFAE-62D7-06A1-102BC82A1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FB3DFC-400B-299D-A9C7-2C603D5197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9C91EB-8353-E493-1A33-FDDD6C1B33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90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Click </a:t>
            </a:r>
            <a:r>
              <a:rPr lang="en-US" sz="1900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on create an account.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2C9A8F-8AC2-5E89-3B91-326D544F1E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AA2E9-0856-AD4C-9BF2-7E2825EBE618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0910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27253-FFAE-62D7-06A1-102BC82A1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FB3DFC-400B-299D-A9C7-2C603D5197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9C91EB-8353-E493-1A33-FDDD6C1B33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90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Create an </a:t>
            </a:r>
            <a:r>
              <a:rPr lang="en-US" sz="1900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account by entering your first and last name, email address and password. Click on sign up.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2C9A8F-8AC2-5E89-3B91-326D544F1E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AA2E9-0856-AD4C-9BF2-7E2825EBE618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8615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27253-FFAE-62D7-06A1-102BC82A1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FB3DFC-400B-299D-A9C7-2C603D5197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9C91EB-8353-E493-1A33-FDDD6C1B33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900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Enter your email and password and click sign in.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2C9A8F-8AC2-5E89-3B91-326D544F1E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AA2E9-0856-AD4C-9BF2-7E2825EBE618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6991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27253-FFAE-62D7-06A1-102BC82A1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FB3DFC-400B-299D-A9C7-2C603D5197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9C91EB-8353-E493-1A33-FDDD6C1B33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900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Click on the $29 to purchase the eBook.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2C9A8F-8AC2-5E89-3B91-326D544F1E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AA2E9-0856-AD4C-9BF2-7E2825EBE618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6850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27253-FFAE-62D7-06A1-102BC82A1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FB3DFC-400B-299D-A9C7-2C603D5197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9C91EB-8353-E493-1A33-FDDD6C1B33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900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Click on the $29 to purchase the SYHIO eBook.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2C9A8F-8AC2-5E89-3B91-326D544F1E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AA2E9-0856-AD4C-9BF2-7E2825EBE618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3298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27253-FFAE-62D7-06A1-102BC82A1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FB3DFC-400B-299D-A9C7-2C603D5197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9C91EB-8353-E493-1A33-FDDD6C1B33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900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You will be taken to your personal library listing each of the ebooks that you have purchased. Click on Start Course to begin.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2C9A8F-8AC2-5E89-3B91-326D544F1E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AA2E9-0856-AD4C-9BF2-7E2825EBE618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244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9D82B1-2267-4202-A82C-EBBF584DB63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0346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27253-FFAE-62D7-06A1-102BC82A1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FB3DFC-400B-299D-A9C7-2C603D5197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9C91EB-8353-E493-1A33-FDDD6C1B33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900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Demonstration of SYHIO – Section 2, Module 2.1 Homework and Prayer Logs.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2C9A8F-8AC2-5E89-3B91-326D544F1E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AA2E9-0856-AD4C-9BF2-7E2825EBE618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8689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27253-FFAE-62D7-06A1-102BC82A1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FB3DFC-400B-299D-A9C7-2C603D5197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9C91EB-8353-E493-1A33-FDDD6C1B33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900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This is Section 2 and the associated modules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2C9A8F-8AC2-5E89-3B91-326D544F1E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AA2E9-0856-AD4C-9BF2-7E2825EBE618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9517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27253-FFAE-62D7-06A1-102BC82A1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FB3DFC-400B-299D-A9C7-2C603D5197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9C91EB-8353-E493-1A33-FDDD6C1B33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900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Always begin your homework with prayer!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2C9A8F-8AC2-5E89-3B91-326D544F1E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AA2E9-0856-AD4C-9BF2-7E2825EBE618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1568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27253-FFAE-62D7-06A1-102BC82A1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FB3DFC-400B-299D-A9C7-2C603D5197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9C91EB-8353-E493-1A33-FDDD6C1B33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900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Read the scripture verse(s).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2C9A8F-8AC2-5E89-3B91-326D544F1E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AA2E9-0856-AD4C-9BF2-7E2825EBE618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7179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27253-FFAE-62D7-06A1-102BC82A1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FB3DFC-400B-299D-A9C7-2C603D5197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9C91EB-8353-E493-1A33-FDDD6C1B33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900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Answer the Observation questions based upon the scripture verse(s).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2C9A8F-8AC2-5E89-3B91-326D544F1E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AA2E9-0856-AD4C-9BF2-7E2825EBE618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7388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27253-FFAE-62D7-06A1-102BC82A1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FB3DFC-400B-299D-A9C7-2C603D5197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9C91EB-8353-E493-1A33-FDDD6C1B33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900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This is how we will handle the Observation questions being answered during the weekly sessions.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2C9A8F-8AC2-5E89-3B91-326D544F1E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AA2E9-0856-AD4C-9BF2-7E2825EBE618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1272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27253-FFAE-62D7-06A1-102BC82A1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FB3DFC-400B-299D-A9C7-2C603D5197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9C91EB-8353-E493-1A33-FDDD6C1B33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00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Answer the Interpretation questions based upon the scripture verse(s).</a:t>
            </a:r>
          </a:p>
          <a:p>
            <a:endParaRPr lang="en-US" sz="1900" dirty="0"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2C9A8F-8AC2-5E89-3B91-326D544F1E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AA2E9-0856-AD4C-9BF2-7E2825EBE618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069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27253-FFAE-62D7-06A1-102BC82A1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FB3DFC-400B-299D-A9C7-2C603D5197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9C91EB-8353-E493-1A33-FDDD6C1B33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00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This is how we will handle the Interpretation questions being answered during the weekly sessions.</a:t>
            </a:r>
          </a:p>
          <a:p>
            <a:endParaRPr lang="en-US" sz="1900" dirty="0"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2C9A8F-8AC2-5E89-3B91-326D544F1E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AA2E9-0856-AD4C-9BF2-7E2825EBE618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2759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27253-FFAE-62D7-06A1-102BC82A1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FB3DFC-400B-299D-A9C7-2C603D5197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9C91EB-8353-E493-1A33-FDDD6C1B33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00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Answer the questions based upon the scripture verse(s).</a:t>
            </a:r>
          </a:p>
          <a:p>
            <a:endParaRPr lang="en-US" sz="1900" dirty="0"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2C9A8F-8AC2-5E89-3B91-326D544F1E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AA2E9-0856-AD4C-9BF2-7E2825EBE618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9592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27253-FFAE-62D7-06A1-102BC82A1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FB3DFC-400B-299D-A9C7-2C603D5197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9C91EB-8353-E493-1A33-FDDD6C1B33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900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Download the Application Worksheet by clicking on the green download arrow.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2C9A8F-8AC2-5E89-3B91-326D544F1E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AA2E9-0856-AD4C-9BF2-7E2825EBE618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276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27253-FFAE-62D7-06A1-102BC82A1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FB3DFC-400B-299D-A9C7-2C603D5197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9C91EB-8353-E493-1A33-FDDD6C1B33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900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Open in prayer and then review the agenda.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2C9A8F-8AC2-5E89-3B91-326D544F1E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AA2E9-0856-AD4C-9BF2-7E2825EBE61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9938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27253-FFAE-62D7-06A1-102BC82A1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FB3DFC-400B-299D-A9C7-2C603D5197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9C91EB-8353-E493-1A33-FDDD6C1B33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900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Complete he Application Worksheets – These will not be shared with anyone in study. These are for your personal review and use.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2C9A8F-8AC2-5E89-3B91-326D544F1E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AA2E9-0856-AD4C-9BF2-7E2825EBE618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3782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27253-FFAE-62D7-06A1-102BC82A1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FB3DFC-400B-299D-A9C7-2C603D5197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9C91EB-8353-E493-1A33-FDDD6C1B33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00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Answer the questions based upon the Application Worksheet.</a:t>
            </a:r>
          </a:p>
          <a:p>
            <a:endParaRPr lang="en-US" sz="1900" dirty="0"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2C9A8F-8AC2-5E89-3B91-326D544F1E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AA2E9-0856-AD4C-9BF2-7E2825EBE618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5242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27253-FFAE-62D7-06A1-102BC82A1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FB3DFC-400B-299D-A9C7-2C603D5197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9C91EB-8353-E493-1A33-FDDD6C1B33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00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This is how we will handle the Application questions during the weekly sessions. After this section we move to the next day’s homework.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900" dirty="0"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2C9A8F-8AC2-5E89-3B91-326D544F1E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AA2E9-0856-AD4C-9BF2-7E2825EBE618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3949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27253-FFAE-62D7-06A1-102BC82A1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FB3DFC-400B-299D-A9C7-2C603D5197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9C91EB-8353-E493-1A33-FDDD6C1B33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900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Review the insights offered in Howard’s Highlights.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2C9A8F-8AC2-5E89-3B91-326D544F1E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AA2E9-0856-AD4C-9BF2-7E2825EBE618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86256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27253-FFAE-62D7-06A1-102BC82A1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FB3DFC-400B-299D-A9C7-2C603D5197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9C91EB-8353-E493-1A33-FDDD6C1B33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900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Use this section to capture your personal/individual prayers for yourself, family/friends and others in the study.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2C9A8F-8AC2-5E89-3B91-326D544F1E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AA2E9-0856-AD4C-9BF2-7E2825EBE618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50607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27253-FFAE-62D7-06A1-102BC82A1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FB3DFC-400B-299D-A9C7-2C603D5197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9C91EB-8353-E493-1A33-FDDD6C1B33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3200" kern="0" dirty="0">
                <a:solidFill>
                  <a:schemeClr val="tx1"/>
                </a:solidFill>
                <a:latin typeface="Raleway" pitchFamily="2" charset="77"/>
              </a:rPr>
              <a:t>Finish each class sharing answers to prior prayer requests (praises glorify God) and taking new prayer requests</a:t>
            </a:r>
          </a:p>
          <a:p>
            <a:pPr algn="l"/>
            <a:r>
              <a:rPr lang="en-US" sz="3200" kern="0" dirty="0">
                <a:solidFill>
                  <a:schemeClr val="tx1"/>
                </a:solidFill>
                <a:latin typeface="Raleway" pitchFamily="2" charset="77"/>
              </a:rPr>
              <a:t>Encourage every participant to pray daily for every member in the group throughout the study</a:t>
            </a:r>
          </a:p>
          <a:p>
            <a:endParaRPr lang="en-US" sz="1900" dirty="0"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2C9A8F-8AC2-5E89-3B91-326D544F1E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AA2E9-0856-AD4C-9BF2-7E2825EBE618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90444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27253-FFAE-62D7-06A1-102BC82A1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FB3DFC-400B-299D-A9C7-2C603D5197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9C91EB-8353-E493-1A33-FDDD6C1B33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900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These tools are available to assist you during the study.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2C9A8F-8AC2-5E89-3B91-326D544F1E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AA2E9-0856-AD4C-9BF2-7E2825EBE618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73829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27253-FFAE-62D7-06A1-102BC82A1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FB3DFC-400B-299D-A9C7-2C603D5197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9C91EB-8353-E493-1A33-FDDD6C1B33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900" dirty="0"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2C9A8F-8AC2-5E89-3B91-326D544F1E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AA2E9-0856-AD4C-9BF2-7E2825EBE618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00367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27253-FFAE-62D7-06A1-102BC82A1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FB3DFC-400B-299D-A9C7-2C603D5197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9C91EB-8353-E493-1A33-FDDD6C1B33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900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Compasstool.org will take you to this page and you will scroll down the page.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2C9A8F-8AC2-5E89-3B91-326D544F1E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AA2E9-0856-AD4C-9BF2-7E2825EBE618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37587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27253-FFAE-62D7-06A1-102BC82A1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FB3DFC-400B-299D-A9C7-2C603D5197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9C91EB-8353-E493-1A33-FDDD6C1B33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900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Click on SYHIO.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2C9A8F-8AC2-5E89-3B91-326D544F1E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AA2E9-0856-AD4C-9BF2-7E2825EBE618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717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9B7C41-74BD-AEF4-B9E9-724B6B49FD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07B3C8-F779-5236-F5F2-87AEF25436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0DD6F2-28F1-B8C0-631F-3DB7083531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the leader/co-leaders photos along with several bullets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5D5D47-134A-5FE6-85F7-D8683BA8D8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CAA2E9-0856-AD4C-9BF2-7E2825EBE6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424348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27253-FFAE-62D7-06A1-102BC82A1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FB3DFC-400B-299D-A9C7-2C603D5197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9C91EB-8353-E493-1A33-FDDD6C1B33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900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You can access each section and modules memory verses, videos, worksheets, etc.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2C9A8F-8AC2-5E89-3B91-326D544F1E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AA2E9-0856-AD4C-9BF2-7E2825EBE618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06040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27253-FFAE-62D7-06A1-102BC82A1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FB3DFC-400B-299D-A9C7-2C603D5197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9C91EB-8353-E493-1A33-FDDD6C1B33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900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Review the first sessions activities.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2C9A8F-8AC2-5E89-3B91-326D544F1E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AA2E9-0856-AD4C-9BF2-7E2825EBE618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14552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27253-FFAE-62D7-06A1-102BC82A1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FB3DFC-400B-299D-A9C7-2C603D5197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9C91EB-8353-E493-1A33-FDDD6C1B33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900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Review how each session will flow.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2C9A8F-8AC2-5E89-3B91-326D544F1E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AA2E9-0856-AD4C-9BF2-7E2825EBE618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93718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27253-FFAE-62D7-06A1-102BC82A1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FB3DFC-400B-299D-A9C7-2C603D5197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9C91EB-8353-E493-1A33-FDDD6C1B33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900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Add each Co-leaders name, email address and phone number.</a:t>
            </a:r>
          </a:p>
          <a:p>
            <a:endParaRPr lang="en-US" sz="1900" dirty="0"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en-US" sz="1900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Answer questions from the participants.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2C9A8F-8AC2-5E89-3B91-326D544F1E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AA2E9-0856-AD4C-9BF2-7E2825EBE618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6046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27253-FFAE-62D7-06A1-102BC82A1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FB3DFC-400B-299D-A9C7-2C603D5197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9C91EB-8353-E493-1A33-FDDD6C1B33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900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Start with Co-leaders and then participants.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2C9A8F-8AC2-5E89-3B91-326D544F1E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AA2E9-0856-AD4C-9BF2-7E2825EBE61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8164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27253-FFAE-62D7-06A1-102BC82A1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FB3DFC-400B-299D-A9C7-2C603D5197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9C91EB-8353-E493-1A33-FDDD6C1B33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900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View video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2C9A8F-8AC2-5E89-3B91-326D544F1E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AA2E9-0856-AD4C-9BF2-7E2825EBE61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3463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27253-FFAE-62D7-06A1-102BC82A1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FB3DFC-400B-299D-A9C7-2C603D5197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9C91EB-8353-E493-1A33-FDDD6C1B33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900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Review Purpose &amp; Objectives on the slide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2C9A8F-8AC2-5E89-3B91-326D544F1E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AA2E9-0856-AD4C-9BF2-7E2825EBE61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861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27253-FFAE-62D7-06A1-102BC82A1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FB3DFC-400B-299D-A9C7-2C603D5197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9C91EB-8353-E493-1A33-FDDD6C1B33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900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Review the Elements of he Study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2C9A8F-8AC2-5E89-3B91-326D544F1E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AA2E9-0856-AD4C-9BF2-7E2825EBE61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7880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27253-FFAE-62D7-06A1-102BC82A1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FB3DFC-400B-299D-A9C7-2C603D5197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9C91EB-8353-E493-1A33-FDDD6C1B33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900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Review the parts of the Inductive Study Method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2C9A8F-8AC2-5E89-3B91-326D544F1E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AA2E9-0856-AD4C-9BF2-7E2825EBE61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969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0" cy="6045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025"/>
            </a:lvl1pPr>
            <a:lvl2pPr marL="0" indent="0" algn="ctr">
              <a:spcBef>
                <a:spcPts val="0"/>
              </a:spcBef>
              <a:buSzTx/>
              <a:buNone/>
              <a:defRPr sz="2025"/>
            </a:lvl2pPr>
            <a:lvl3pPr marL="0" indent="0" algn="ctr">
              <a:spcBef>
                <a:spcPts val="0"/>
              </a:spcBef>
              <a:buSzTx/>
              <a:buNone/>
              <a:defRPr sz="2025"/>
            </a:lvl3pPr>
            <a:lvl4pPr marL="0" indent="0" algn="ctr">
              <a:spcBef>
                <a:spcPts val="0"/>
              </a:spcBef>
              <a:buSzTx/>
              <a:buNone/>
              <a:defRPr sz="2025"/>
            </a:lvl4pPr>
            <a:lvl5pPr marL="0" indent="0" algn="ctr">
              <a:spcBef>
                <a:spcPts val="0"/>
              </a:spcBef>
              <a:buSzTx/>
              <a:buNone/>
              <a:defRPr sz="2025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07338252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7B890-D104-AD67-FEE4-774D49158B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86AD1E-0966-2180-7FE2-FFE9D66BD3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B81A33-21A6-7FCA-3A52-5839E9082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82439-AE7B-B14B-BA5B-FF7A5AE3EAF3}" type="datetimeFigureOut">
              <a:rPr lang="en-US" smtClean="0"/>
              <a:t>5/13/2024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DA9A07-55FF-824F-99BE-A8233E74C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D7D70-75E3-A13F-2392-F4BC0B790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93A7B-39A4-6248-9533-F52A7B2686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656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>
            <a:extLst>
              <a:ext uri="{FF2B5EF4-FFF2-40B4-BE49-F238E27FC236}">
                <a16:creationId xmlns:a16="http://schemas.microsoft.com/office/drawing/2014/main" id="{024D8257-9C02-4A5A-B1C2-B20EBEF49D7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1" name="Body Level One…">
            <a:extLst>
              <a:ext uri="{FF2B5EF4-FFF2-40B4-BE49-F238E27FC236}">
                <a16:creationId xmlns:a16="http://schemas.microsoft.com/office/drawing/2014/main" id="{76C11F42-DF18-4568-9B34-4E39563517F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025"/>
            </a:lvl1pPr>
            <a:lvl2pPr marL="0" indent="0" algn="ctr">
              <a:spcBef>
                <a:spcPts val="0"/>
              </a:spcBef>
              <a:buSzTx/>
              <a:buNone/>
              <a:defRPr sz="2025"/>
            </a:lvl2pPr>
            <a:lvl3pPr marL="0" indent="0" algn="ctr">
              <a:spcBef>
                <a:spcPts val="0"/>
              </a:spcBef>
              <a:buSzTx/>
              <a:buNone/>
              <a:defRPr sz="2025"/>
            </a:lvl3pPr>
            <a:lvl4pPr marL="0" indent="0" algn="ctr">
              <a:spcBef>
                <a:spcPts val="0"/>
              </a:spcBef>
              <a:buSzTx/>
              <a:buNone/>
              <a:defRPr sz="2025"/>
            </a:lvl4pPr>
            <a:lvl5pPr marL="0" indent="0" algn="ctr">
              <a:spcBef>
                <a:spcPts val="0"/>
              </a:spcBef>
              <a:buSzTx/>
              <a:buNone/>
              <a:defRPr sz="2025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>
            <a:extLst>
              <a:ext uri="{FF2B5EF4-FFF2-40B4-BE49-F238E27FC236}">
                <a16:creationId xmlns:a16="http://schemas.microsoft.com/office/drawing/2014/main" id="{59FAF3FC-4DF8-4323-BC2D-FA3FE8DE758C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969394" y="6540500"/>
            <a:ext cx="246862" cy="241092"/>
          </a:xfrm>
          <a:prstGeom prst="rect">
            <a:avLst/>
          </a:prstGeom>
        </p:spPr>
        <p:txBody>
          <a:bodyPr/>
          <a:lstStyle/>
          <a:p>
            <a:pPr algn="ctr" defTabSz="309563" hangingPunct="0"/>
            <a:fld id="{86CB4B4D-7CA3-9044-876B-883B54F8677D}" type="slidenum">
              <a:rPr lang="en-US" kern="0" smtClean="0">
                <a:solidFill>
                  <a:srgbClr val="000000"/>
                </a:solidFill>
              </a:rPr>
              <a:pPr algn="ctr" defTabSz="309563" hangingPunct="0"/>
              <a:t>‹#›</a:t>
            </a:fld>
            <a:endParaRPr lang="en-US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772633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0" cy="6045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025"/>
            </a:lvl1pPr>
            <a:lvl2pPr marL="0" indent="0" algn="ctr">
              <a:spcBef>
                <a:spcPts val="0"/>
              </a:spcBef>
              <a:buSzTx/>
              <a:buNone/>
              <a:defRPr sz="2025"/>
            </a:lvl2pPr>
            <a:lvl3pPr marL="0" indent="0" algn="ctr">
              <a:spcBef>
                <a:spcPts val="0"/>
              </a:spcBef>
              <a:buSzTx/>
              <a:buNone/>
              <a:defRPr sz="2025"/>
            </a:lvl3pPr>
            <a:lvl4pPr marL="0" indent="0" algn="ctr">
              <a:spcBef>
                <a:spcPts val="0"/>
              </a:spcBef>
              <a:buSzTx/>
              <a:buNone/>
              <a:defRPr sz="2025"/>
            </a:lvl4pPr>
            <a:lvl5pPr marL="0" indent="0" algn="ctr">
              <a:spcBef>
                <a:spcPts val="0"/>
              </a:spcBef>
              <a:buSzTx/>
              <a:buNone/>
              <a:defRPr sz="2025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309563" hangingPunct="0"/>
            <a:fld id="{86CB4B4D-7CA3-9044-876B-883B54F8677D}" type="slidenum">
              <a:rPr lang="en-US" kern="0" smtClean="0">
                <a:solidFill>
                  <a:srgbClr val="000000"/>
                </a:solidFill>
              </a:rPr>
              <a:pPr algn="ctr" defTabSz="309563" hangingPunct="0"/>
              <a:t>‹#›</a:t>
            </a:fld>
            <a:endParaRPr lang="en-US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622434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309563" hangingPunct="0"/>
            <a:fld id="{86CB4B4D-7CA3-9044-876B-883B54F8677D}" type="slidenum">
              <a:rPr lang="en-US" kern="0" smtClean="0">
                <a:solidFill>
                  <a:srgbClr val="000000"/>
                </a:solidFill>
              </a:rPr>
              <a:pPr algn="ctr" defTabSz="309563" hangingPunct="0"/>
              <a:t>‹#›</a:t>
            </a:fld>
            <a:endParaRPr lang="en-US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301780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1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825501" y="476250"/>
            <a:ext cx="5111751" cy="2774950"/>
          </a:xfrm>
          <a:prstGeom prst="rect">
            <a:avLst/>
          </a:prstGeom>
        </p:spPr>
        <p:txBody>
          <a:bodyPr anchor="b"/>
          <a:lstStyle>
            <a:lvl1pPr>
              <a:defRPr sz="315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25501" y="3263900"/>
            <a:ext cx="5111751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025"/>
            </a:lvl1pPr>
            <a:lvl2pPr marL="0" indent="0" algn="ctr">
              <a:spcBef>
                <a:spcPts val="0"/>
              </a:spcBef>
              <a:buSzTx/>
              <a:buNone/>
              <a:defRPr sz="2025"/>
            </a:lvl2pPr>
            <a:lvl3pPr marL="0" indent="0" algn="ctr">
              <a:spcBef>
                <a:spcPts val="0"/>
              </a:spcBef>
              <a:buSzTx/>
              <a:buNone/>
              <a:defRPr sz="2025"/>
            </a:lvl3pPr>
            <a:lvl4pPr marL="0" indent="0" algn="ctr">
              <a:spcBef>
                <a:spcPts val="0"/>
              </a:spcBef>
              <a:buSzTx/>
              <a:buNone/>
              <a:defRPr sz="2025"/>
            </a:lvl4pPr>
            <a:lvl5pPr marL="0" indent="0" algn="ctr">
              <a:spcBef>
                <a:spcPts val="0"/>
              </a:spcBef>
              <a:buSzTx/>
              <a:buNone/>
              <a:defRPr sz="2025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309563" hangingPunct="0"/>
            <a:fld id="{86CB4B4D-7CA3-9044-876B-883B54F8677D}" type="slidenum">
              <a:rPr lang="en-US" kern="0" smtClean="0">
                <a:solidFill>
                  <a:srgbClr val="000000"/>
                </a:solidFill>
              </a:rPr>
              <a:pPr algn="ctr" defTabSz="309563" hangingPunct="0"/>
              <a:t>‹#›</a:t>
            </a:fld>
            <a:endParaRPr lang="en-US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421472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309563" hangingPunct="0"/>
            <a:fld id="{86CB4B4D-7CA3-9044-876B-883B54F8677D}" type="slidenum">
              <a:rPr lang="en-US" kern="0" smtClean="0">
                <a:solidFill>
                  <a:srgbClr val="000000"/>
                </a:solidFill>
              </a:rPr>
              <a:pPr algn="ctr" defTabSz="309563" hangingPunct="0"/>
              <a:t>‹#›</a:t>
            </a:fld>
            <a:endParaRPr lang="en-US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396278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309563" hangingPunct="0"/>
            <a:fld id="{86CB4B4D-7CA3-9044-876B-883B54F8677D}" type="slidenum">
              <a:rPr lang="en-US" kern="0" smtClean="0">
                <a:solidFill>
                  <a:srgbClr val="000000"/>
                </a:solidFill>
              </a:rPr>
              <a:pPr algn="ctr" defTabSz="309563" hangingPunct="0"/>
              <a:t>‹#›</a:t>
            </a:fld>
            <a:endParaRPr lang="en-US" kern="0" dirty="0">
              <a:solidFill>
                <a:srgbClr val="000000"/>
              </a:solidFill>
            </a:endParaRPr>
          </a:p>
        </p:txBody>
      </p:sp>
      <p:grpSp>
        <p:nvGrpSpPr>
          <p:cNvPr id="8" name="Group">
            <a:extLst>
              <a:ext uri="{FF2B5EF4-FFF2-40B4-BE49-F238E27FC236}">
                <a16:creationId xmlns:a16="http://schemas.microsoft.com/office/drawing/2014/main" id="{509E1AFE-399E-47E4-96C1-C07854233C94}"/>
              </a:ext>
            </a:extLst>
          </p:cNvPr>
          <p:cNvGrpSpPr/>
          <p:nvPr userDrawn="1"/>
        </p:nvGrpSpPr>
        <p:grpSpPr>
          <a:xfrm>
            <a:off x="-355106" y="-69283"/>
            <a:ext cx="13946820" cy="1565073"/>
            <a:chOff x="0" y="0"/>
            <a:chExt cx="29914722" cy="3130143"/>
          </a:xfrm>
        </p:grpSpPr>
        <p:sp>
          <p:nvSpPr>
            <p:cNvPr id="9" name="Rectangle">
              <a:extLst>
                <a:ext uri="{FF2B5EF4-FFF2-40B4-BE49-F238E27FC236}">
                  <a16:creationId xmlns:a16="http://schemas.microsoft.com/office/drawing/2014/main" id="{BFFC12EB-69B7-46DF-A67B-1FE3C9387EAC}"/>
                </a:ext>
              </a:extLst>
            </p:cNvPr>
            <p:cNvSpPr/>
            <p:nvPr/>
          </p:nvSpPr>
          <p:spPr>
            <a:xfrm>
              <a:off x="765159" y="99110"/>
              <a:ext cx="26186310" cy="3031034"/>
            </a:xfrm>
            <a:prstGeom prst="rect">
              <a:avLst/>
            </a:prstGeom>
            <a:solidFill>
              <a:srgbClr val="3A4AA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ct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sym typeface="Helvetica Neue Medium"/>
              </a:endParaRPr>
            </a:p>
          </p:txBody>
        </p:sp>
        <p:pic>
          <p:nvPicPr>
            <p:cNvPr id="10" name="Image" descr="Image">
              <a:extLst>
                <a:ext uri="{FF2B5EF4-FFF2-40B4-BE49-F238E27FC236}">
                  <a16:creationId xmlns:a16="http://schemas.microsoft.com/office/drawing/2014/main" id="{18232BE0-3EF9-4A4A-8A43-644E794C4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3846"/>
            </a:blip>
            <a:srcRect l="24211" t="39989" r="11140" b="51503"/>
            <a:stretch>
              <a:fillRect/>
            </a:stretch>
          </p:blipFill>
          <p:spPr>
            <a:xfrm>
              <a:off x="0" y="0"/>
              <a:ext cx="29914723" cy="31122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1" name="Compass Logo-O-03.png" descr="Compass Logo-O-03.png">
            <a:extLst>
              <a:ext uri="{FF2B5EF4-FFF2-40B4-BE49-F238E27FC236}">
                <a16:creationId xmlns:a16="http://schemas.microsoft.com/office/drawing/2014/main" id="{C79C51F3-6F62-4B43-9ABC-4585414913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78153" y="5945080"/>
            <a:ext cx="652655" cy="67906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50437121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844551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309563" hangingPunct="0"/>
            <a:fld id="{86CB4B4D-7CA3-9044-876B-883B54F8677D}" type="slidenum">
              <a:rPr lang="en-US" kern="0" smtClean="0">
                <a:solidFill>
                  <a:srgbClr val="000000"/>
                </a:solidFill>
              </a:rPr>
              <a:pPr algn="ctr" defTabSz="309563" hangingPunct="0"/>
              <a:t>‹#›</a:t>
            </a:fld>
            <a:endParaRPr lang="en-US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053985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64" y="3524250"/>
            <a:ext cx="4162425" cy="27749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49" y="431800"/>
            <a:ext cx="3702051" cy="3702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309563" hangingPunct="0"/>
            <a:fld id="{86CB4B4D-7CA3-9044-876B-883B54F8677D}" type="slidenum">
              <a:rPr lang="en-US" kern="0" smtClean="0">
                <a:solidFill>
                  <a:srgbClr val="000000"/>
                </a:solidFill>
              </a:rPr>
              <a:pPr algn="ctr" defTabSz="309563" hangingPunct="0"/>
              <a:t>‹#›</a:t>
            </a:fld>
            <a:endParaRPr lang="en-US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721055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1" y="4476751"/>
            <a:ext cx="9810751" cy="29276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2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1193801" y="3055055"/>
            <a:ext cx="9810751" cy="37959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309563" hangingPunct="0"/>
            <a:fld id="{86CB4B4D-7CA3-9044-876B-883B54F8677D}" type="slidenum">
              <a:rPr lang="en-US" kern="0" smtClean="0">
                <a:solidFill>
                  <a:srgbClr val="000000"/>
                </a:solidFill>
              </a:rPr>
              <a:pPr algn="ctr" defTabSz="309563" hangingPunct="0"/>
              <a:t>‹#›</a:t>
            </a:fld>
            <a:endParaRPr lang="en-US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202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09642654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309563" hangingPunct="0"/>
            <a:fld id="{86CB4B4D-7CA3-9044-876B-883B54F8677D}" type="slidenum">
              <a:rPr lang="en-US" kern="0" smtClean="0">
                <a:solidFill>
                  <a:srgbClr val="000000"/>
                </a:solidFill>
              </a:rPr>
              <a:pPr algn="ctr" defTabSz="309563" hangingPunct="0"/>
              <a:t>‹#›</a:t>
            </a:fld>
            <a:endParaRPr lang="en-US" kern="0" dirty="0">
              <a:solidFill>
                <a:srgbClr val="000000"/>
              </a:solidFill>
            </a:endParaRPr>
          </a:p>
        </p:txBody>
      </p:sp>
      <p:pic>
        <p:nvPicPr>
          <p:cNvPr id="9" name="Compass Logo-O-04.png" descr="Compass Logo-O-04.png">
            <a:extLst>
              <a:ext uri="{FF2B5EF4-FFF2-40B4-BE49-F238E27FC236}">
                <a16:creationId xmlns:a16="http://schemas.microsoft.com/office/drawing/2014/main" id="{A2F4B3EE-7688-4004-A0E5-354768CBD1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19971" y="1231504"/>
            <a:ext cx="752059" cy="782489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Line">
            <a:extLst>
              <a:ext uri="{FF2B5EF4-FFF2-40B4-BE49-F238E27FC236}">
                <a16:creationId xmlns:a16="http://schemas.microsoft.com/office/drawing/2014/main" id="{7C077660-DEC7-4872-AB03-1424F933B326}"/>
              </a:ext>
            </a:extLst>
          </p:cNvPr>
          <p:cNvSpPr/>
          <p:nvPr userDrawn="1"/>
        </p:nvSpPr>
        <p:spPr>
          <a:xfrm>
            <a:off x="3788964" y="5295901"/>
            <a:ext cx="4614072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19050" tIns="19050" rIns="19050" bIns="19050" anchor="ctr"/>
          <a:lstStyle/>
          <a:p>
            <a:pPr marL="0" marR="0" lvl="0" indent="0" algn="ctr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25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11" name="“Highlight slide for impactful statements.”…">
            <a:extLst>
              <a:ext uri="{FF2B5EF4-FFF2-40B4-BE49-F238E27FC236}">
                <a16:creationId xmlns:a16="http://schemas.microsoft.com/office/drawing/2014/main" id="{E1747793-8236-4D55-AE64-897EE0D203FE}"/>
              </a:ext>
            </a:extLst>
          </p:cNvPr>
          <p:cNvSpPr txBox="1">
            <a:spLocks noGrp="1"/>
          </p:cNvSpPr>
          <p:nvPr>
            <p:ph type="body" sz="half" idx="4294967295"/>
          </p:nvPr>
        </p:nvSpPr>
        <p:spPr>
          <a:xfrm>
            <a:off x="823687" y="2517229"/>
            <a:ext cx="10414000" cy="2539157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>
                <a:solidFill>
                  <a:srgbClr val="FFFFFF"/>
                </a:solidFill>
                <a:latin typeface="Acherus Grotesque Medium"/>
                <a:sym typeface="Acherus Grotesq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 sz="5400">
                <a:solidFill>
                  <a:srgbClr val="FFFFFF"/>
                </a:solidFill>
                <a:latin typeface="Acherus Grotesque Medium"/>
                <a:ea typeface="Acherus Grotesque Medium"/>
                <a:cs typeface="Acherus Grotesque Medium"/>
                <a:sym typeface="Acherus Grotesque Medium"/>
              </a:defRPr>
            </a:pPr>
            <a:r>
              <a:t>“Highlight slide for impactful statements.”</a:t>
            </a:r>
          </a:p>
          <a:p>
            <a:pPr marL="0" indent="0" algn="ctr">
              <a:spcBef>
                <a:spcPts val="0"/>
              </a:spcBef>
              <a:buSzTx/>
              <a:buNone/>
              <a:defRPr sz="5400">
                <a:solidFill>
                  <a:srgbClr val="FFFFFF"/>
                </a:solidFill>
                <a:latin typeface="Acherus Grotesque Medium"/>
                <a:ea typeface="Acherus Grotesque Medium"/>
                <a:cs typeface="Acherus Grotesque Medium"/>
                <a:sym typeface="Acherus Grotesque Medium"/>
              </a:defRPr>
            </a:pPr>
            <a:r>
              <a:t>– The Apostle Paul</a:t>
            </a:r>
          </a:p>
        </p:txBody>
      </p:sp>
    </p:spTree>
    <p:extLst>
      <p:ext uri="{BB962C8B-B14F-4D97-AF65-F5344CB8AC3E}">
        <p14:creationId xmlns:p14="http://schemas.microsoft.com/office/powerpoint/2010/main" val="2983111315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309563" hangingPunct="0"/>
            <a:fld id="{86CB4B4D-7CA3-9044-876B-883B54F8677D}" type="slidenum">
              <a:rPr lang="en-US" kern="0" smtClean="0">
                <a:solidFill>
                  <a:srgbClr val="000000"/>
                </a:solidFill>
              </a:rPr>
              <a:pPr algn="ctr" defTabSz="309563" hangingPunct="0"/>
              <a:t>‹#›</a:t>
            </a:fld>
            <a:endParaRPr lang="en-US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624658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7B890-D104-AD67-FEE4-774D49158B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86AD1E-0966-2180-7FE2-FFE9D66BD3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B81A33-21A6-7FCA-3A52-5839E9082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82439-AE7B-B14B-BA5B-FF7A5AE3EAF3}" type="datetimeFigureOut">
              <a:rPr lang="en-US" smtClean="0"/>
              <a:t>5/13/2024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DA9A07-55FF-824F-99BE-A8233E74C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D7D70-75E3-A13F-2392-F4BC0B790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93A7B-39A4-6248-9533-F52A7B2686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6682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ame Side Corner Rectangle 6">
            <a:extLst>
              <a:ext uri="{FF2B5EF4-FFF2-40B4-BE49-F238E27FC236}">
                <a16:creationId xmlns:a16="http://schemas.microsoft.com/office/drawing/2014/main" id="{FCE8B8B9-C044-72A7-8BE6-362732DE14E4}"/>
              </a:ext>
            </a:extLst>
          </p:cNvPr>
          <p:cNvSpPr/>
          <p:nvPr userDrawn="1"/>
        </p:nvSpPr>
        <p:spPr>
          <a:xfrm rot="5400000">
            <a:off x="5305817" y="-5305819"/>
            <a:ext cx="927101" cy="11538737"/>
          </a:xfrm>
          <a:prstGeom prst="round2SameRect">
            <a:avLst>
              <a:gd name="adj1" fmla="val 48734"/>
              <a:gd name="adj2" fmla="val 0"/>
            </a:avLst>
          </a:prstGeom>
          <a:solidFill>
            <a:srgbClr val="154D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67270E-112A-7201-58CE-EC6CBDFE486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285" y="140625"/>
            <a:ext cx="2013523" cy="64584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33EA805-B259-0E21-E388-7E7356AEC124}"/>
              </a:ext>
            </a:extLst>
          </p:cNvPr>
          <p:cNvCxnSpPr/>
          <p:nvPr userDrawn="1"/>
        </p:nvCxnSpPr>
        <p:spPr>
          <a:xfrm>
            <a:off x="2437182" y="140625"/>
            <a:ext cx="0" cy="643600"/>
          </a:xfrm>
          <a:prstGeom prst="line">
            <a:avLst/>
          </a:prstGeom>
          <a:ln w="19050" cap="rnd">
            <a:solidFill>
              <a:srgbClr val="7DA7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FC9A60B-DD7C-2604-AC76-BA93E6D537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86823" y="247472"/>
            <a:ext cx="10515600" cy="494825"/>
          </a:xfrm>
        </p:spPr>
        <p:txBody>
          <a:bodyPr>
            <a:normAutofit/>
          </a:bodyPr>
          <a:lstStyle>
            <a:lvl1pPr>
              <a:defRPr sz="2800" b="1" i="0">
                <a:solidFill>
                  <a:schemeClr val="bg1"/>
                </a:solidFill>
                <a:latin typeface="Aptos Black" panose="020B0004020202020204" pitchFamily="34" charset="0"/>
                <a:cs typeface="Aharoni" panose="02010803020104030203" pitchFamily="2" charset="-79"/>
              </a:defRPr>
            </a:lvl1pPr>
          </a:lstStyle>
          <a:p>
            <a:r>
              <a:rPr lang="en-US" dirty="0"/>
              <a:t>Introducing:</a:t>
            </a:r>
          </a:p>
        </p:txBody>
      </p:sp>
    </p:spTree>
    <p:extLst>
      <p:ext uri="{BB962C8B-B14F-4D97-AF65-F5344CB8AC3E}">
        <p14:creationId xmlns:p14="http://schemas.microsoft.com/office/powerpoint/2010/main" val="22776202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9FAB3-9426-9ED3-9AA6-683A46A01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249CE4-EA6C-145D-DE75-9BFD32FCD2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0313E6-FBE6-B676-079C-802DD9930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82439-AE7B-B14B-BA5B-FF7A5AE3EAF3}" type="datetimeFigureOut">
              <a:rPr lang="en-US" smtClean="0"/>
              <a:t>5/13/2024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CA54C4-91AE-E8B1-6749-5BD69B6D0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370E82-C9B5-423A-AD60-F499215FE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93A7B-39A4-6248-9533-F52A7B2686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5056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24436-72AB-EC05-EAD2-404D481A7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C4018A-E4FA-4257-AE95-5A014BD3C5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407BDB-598F-BE58-671A-23612234FC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99A10A-CA9D-F761-B4EF-7E49D01D2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82439-AE7B-B14B-BA5B-FF7A5AE3EAF3}" type="datetimeFigureOut">
              <a:rPr lang="en-US" smtClean="0"/>
              <a:t>5/13/2024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791923-96C9-9E0F-1CAE-AE19AC7EF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23604E-AF6C-5455-E213-1A014E303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93A7B-39A4-6248-9533-F52A7B2686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6424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08DFF-5645-5739-CE8C-E0EF5E0A6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9C4217-B692-EB43-19D3-D562D65FFD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7E8F47-E75A-C1B7-6CD1-BBF31671F8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9E30FE-B836-F5F4-861B-EEFE97263F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BB95FB-60C0-0CB9-1C36-0FD14115CE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7E8134-CA33-A531-DE1A-CBDE8D0FC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82439-AE7B-B14B-BA5B-FF7A5AE3EAF3}" type="datetimeFigureOut">
              <a:rPr lang="en-US" smtClean="0"/>
              <a:t>5/13/2024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C60D5A-EB0C-B406-C306-BA8964754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4D2AA1-AC56-B1E3-9970-461D7B854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93A7B-39A4-6248-9533-F52A7B2686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8929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344AD-B250-6769-5007-49E2F658E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F9136B-4DFB-D876-EF4C-FBE6EAB39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82439-AE7B-B14B-BA5B-FF7A5AE3EAF3}" type="datetimeFigureOut">
              <a:rPr lang="en-US" smtClean="0"/>
              <a:t>5/13/2024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FB32AA-4DBD-FB00-BF1E-256D22D60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76A117-F613-B42D-A492-CCD13E1C7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93A7B-39A4-6248-9533-F52A7B2686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2680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ABE810-8B55-21EC-D866-A5C0D070E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82439-AE7B-B14B-BA5B-FF7A5AE3EAF3}" type="datetimeFigureOut">
              <a:rPr lang="en-US" smtClean="0"/>
              <a:t>5/13/2024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58DCC7-8E79-2345-9D09-482AC5E82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487542-97FF-1CC2-1802-034C22FD2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93A7B-39A4-6248-9533-F52A7B2686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7981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A83B6-8DE9-CBD4-9580-B84EA1469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AFF88-004D-84DF-A8A4-3FC43AB5CA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249D06-1205-8FBB-4127-94E86708ED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7F0FE5-8A9C-664A-4C1F-F98F6A0DE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82439-AE7B-B14B-BA5B-FF7A5AE3EAF3}" type="datetimeFigureOut">
              <a:rPr lang="en-US" smtClean="0"/>
              <a:t>5/13/2024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A05BE0-72D1-E76A-8690-2AEF78B8E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44B702-78D8-51E2-6A48-1E50747CD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93A7B-39A4-6248-9533-F52A7B2686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438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1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825501" y="476250"/>
            <a:ext cx="5111751" cy="2774950"/>
          </a:xfrm>
          <a:prstGeom prst="rect">
            <a:avLst/>
          </a:prstGeom>
        </p:spPr>
        <p:txBody>
          <a:bodyPr anchor="b"/>
          <a:lstStyle>
            <a:lvl1pPr>
              <a:defRPr sz="315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25501" y="3263900"/>
            <a:ext cx="5111751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025"/>
            </a:lvl1pPr>
            <a:lvl2pPr marL="0" indent="0" algn="ctr">
              <a:spcBef>
                <a:spcPts val="0"/>
              </a:spcBef>
              <a:buSzTx/>
              <a:buNone/>
              <a:defRPr sz="2025"/>
            </a:lvl2pPr>
            <a:lvl3pPr marL="0" indent="0" algn="ctr">
              <a:spcBef>
                <a:spcPts val="0"/>
              </a:spcBef>
              <a:buSzTx/>
              <a:buNone/>
              <a:defRPr sz="2025"/>
            </a:lvl3pPr>
            <a:lvl4pPr marL="0" indent="0" algn="ctr">
              <a:spcBef>
                <a:spcPts val="0"/>
              </a:spcBef>
              <a:buSzTx/>
              <a:buNone/>
              <a:defRPr sz="2025"/>
            </a:lvl4pPr>
            <a:lvl5pPr marL="0" indent="0" algn="ctr">
              <a:spcBef>
                <a:spcPts val="0"/>
              </a:spcBef>
              <a:buSzTx/>
              <a:buNone/>
              <a:defRPr sz="2025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62665217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006C8-EBAB-4FE7-3267-32E103FCF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33A57F-4435-7166-A2E6-3E0E3DB48E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11B58B-5521-738B-8A0C-7B95EC7257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555049-9393-B6F9-2E28-B9C0BE88E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82439-AE7B-B14B-BA5B-FF7A5AE3EAF3}" type="datetimeFigureOut">
              <a:rPr lang="en-US" smtClean="0"/>
              <a:t>5/13/2024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8FEB33-FF38-0579-FD97-444F48B7D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F985B3-EC71-3AAC-95E1-1DC23410F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93A7B-39A4-6248-9533-F52A7B2686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5253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1DB2B-7BA7-2343-CA4F-F96E4FE4B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173C01-558F-80C2-1373-73A73027E6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A7F27-D8ED-C4E6-8E77-EEF5C87FE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82439-AE7B-B14B-BA5B-FF7A5AE3EAF3}" type="datetimeFigureOut">
              <a:rPr lang="en-US" smtClean="0"/>
              <a:t>5/13/2024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D31735-4928-C6DF-D2B8-415D4DCF8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DAE319-FAB5-63AB-A60E-B6E726F05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93A7B-39A4-6248-9533-F52A7B2686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3646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1EFEB5-1F11-58C5-BFF6-78F9FEF4B2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5C87BD-1650-D640-77A8-8CCA78C3F3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9258C8-C309-DFFF-10A7-683BFA910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82439-AE7B-B14B-BA5B-FF7A5AE3EAF3}" type="datetimeFigureOut">
              <a:rPr lang="en-US" smtClean="0"/>
              <a:t>5/13/2024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FBD5F9-FEE4-5FA6-08D6-2F2140C5C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204AA0-4838-6208-4350-B9D773D94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93A7B-39A4-6248-9533-F52A7B2686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478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80170276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  <p:grpSp>
        <p:nvGrpSpPr>
          <p:cNvPr id="8" name="Group">
            <a:extLst>
              <a:ext uri="{FF2B5EF4-FFF2-40B4-BE49-F238E27FC236}">
                <a16:creationId xmlns:a16="http://schemas.microsoft.com/office/drawing/2014/main" id="{509E1AFE-399E-47E4-96C1-C07854233C94}"/>
              </a:ext>
            </a:extLst>
          </p:cNvPr>
          <p:cNvGrpSpPr/>
          <p:nvPr userDrawn="1"/>
        </p:nvGrpSpPr>
        <p:grpSpPr>
          <a:xfrm>
            <a:off x="-355106" y="-69283"/>
            <a:ext cx="13946820" cy="1565073"/>
            <a:chOff x="0" y="0"/>
            <a:chExt cx="29914722" cy="3130143"/>
          </a:xfrm>
        </p:grpSpPr>
        <p:sp>
          <p:nvSpPr>
            <p:cNvPr id="9" name="Rectangle">
              <a:extLst>
                <a:ext uri="{FF2B5EF4-FFF2-40B4-BE49-F238E27FC236}">
                  <a16:creationId xmlns:a16="http://schemas.microsoft.com/office/drawing/2014/main" id="{BFFC12EB-69B7-46DF-A67B-1FE3C9387EAC}"/>
                </a:ext>
              </a:extLst>
            </p:cNvPr>
            <p:cNvSpPr/>
            <p:nvPr/>
          </p:nvSpPr>
          <p:spPr>
            <a:xfrm>
              <a:off x="765159" y="99110"/>
              <a:ext cx="26186310" cy="3031034"/>
            </a:xfrm>
            <a:prstGeom prst="rect">
              <a:avLst/>
            </a:prstGeom>
            <a:solidFill>
              <a:srgbClr val="3A4AA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200" dirty="0"/>
            </a:p>
          </p:txBody>
        </p:sp>
        <p:pic>
          <p:nvPicPr>
            <p:cNvPr id="10" name="Image" descr="Image">
              <a:extLst>
                <a:ext uri="{FF2B5EF4-FFF2-40B4-BE49-F238E27FC236}">
                  <a16:creationId xmlns:a16="http://schemas.microsoft.com/office/drawing/2014/main" id="{18232BE0-3EF9-4A4A-8A43-644E794C4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3846"/>
            </a:blip>
            <a:srcRect l="24211" t="39989" r="11140" b="51503"/>
            <a:stretch>
              <a:fillRect/>
            </a:stretch>
          </p:blipFill>
          <p:spPr>
            <a:xfrm>
              <a:off x="0" y="0"/>
              <a:ext cx="29914723" cy="31122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1" name="Compass Logo-O-03.png" descr="Compass Logo-O-03.png">
            <a:extLst>
              <a:ext uri="{FF2B5EF4-FFF2-40B4-BE49-F238E27FC236}">
                <a16:creationId xmlns:a16="http://schemas.microsoft.com/office/drawing/2014/main" id="{C79C51F3-6F62-4B43-9ABC-4585414913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78153" y="5945080"/>
            <a:ext cx="652655" cy="67906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39934976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844551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2043418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64" y="3524250"/>
            <a:ext cx="4162425" cy="27749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49" y="431800"/>
            <a:ext cx="3702051" cy="3702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42275383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1" y="4476751"/>
            <a:ext cx="9810751" cy="29276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2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1193801" y="3055055"/>
            <a:ext cx="9810751" cy="37959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75046047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74135763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44551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44551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9516" y="6540500"/>
            <a:ext cx="246862" cy="24109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97566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719" r:id="rId10"/>
  </p:sldLayoutIdLst>
  <p:transition spd="med"/>
  <p:txStyles>
    <p:titleStyle>
      <a:lvl1pPr marL="0" marR="0" indent="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17145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34290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51435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68580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85725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02870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20015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37160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238125" marR="0" indent="-238125" algn="l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476250" marR="0" indent="-238125" algn="l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714375" marR="0" indent="-238125" algn="l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952500" marR="0" indent="-238125" algn="l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190625" marR="0" indent="-238125" algn="l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428750" marR="0" indent="-238125" algn="l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1666875" marR="0" indent="-238125" algn="l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1905000" marR="0" indent="-238125" algn="l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143125" marR="0" indent="-238125" algn="l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7145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34290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51435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68580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85725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02870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20015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37160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44551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44551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69394" y="6540500"/>
            <a:ext cx="246862" cy="24109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309563" hangingPunct="0"/>
            <a:fld id="{86CB4B4D-7CA3-9044-876B-883B54F8677D}" type="slidenum">
              <a:rPr lang="en-US" kern="0" smtClean="0">
                <a:solidFill>
                  <a:srgbClr val="000000"/>
                </a:solidFill>
              </a:rPr>
              <a:pPr algn="ctr" defTabSz="309563" hangingPunct="0"/>
              <a:t>‹#›</a:t>
            </a:fld>
            <a:endParaRPr lang="en-US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142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ransition spd="med"/>
  <p:txStyles>
    <p:titleStyle>
      <a:lvl1pPr marL="0" marR="0" indent="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17145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34290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51435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68580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85725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02870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20015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37160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238125" marR="0" indent="-238125" algn="l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476250" marR="0" indent="-238125" algn="l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714375" marR="0" indent="-238125" algn="l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952500" marR="0" indent="-238125" algn="l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190625" marR="0" indent="-238125" algn="l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428750" marR="0" indent="-238125" algn="l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1666875" marR="0" indent="-238125" algn="l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1905000" marR="0" indent="-238125" algn="l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143125" marR="0" indent="-238125" algn="l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7145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34290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51435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68580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85725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02870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20015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37160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CDC330-50AF-8F71-52DE-17037182F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80AC3E-1768-0786-6ADA-EF5B456974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13D965-19C5-5D34-D79F-2065798514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9582439-AE7B-B14B-BA5B-FF7A5AE3EAF3}" type="datetimeFigureOut">
              <a:rPr lang="en-US" smtClean="0"/>
              <a:pPr/>
              <a:t>5/13/2024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DAE2B8-6EEB-157D-6CD1-96C531C8B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DE2DA3-2518-EFE4-7666-E0659CC589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7D93A7B-39A4-6248-9533-F52A7B26861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843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://www.compassebooks.org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mpasstools.org/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0.xml"/><Relationship Id="rId1" Type="http://schemas.openxmlformats.org/officeDocument/2006/relationships/video" Target="https://player.vimeo.com/video/637473902?app_id=122963" TargetMode="Externa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F7463D-A96B-71B2-7EA6-61C6E7DBDC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Financial Discipleship Orientation Slide Deck Instructions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have developed a Set Your House In Order Orientation Slide Deck to assist you during your Orientation Session of your study.  The use of the slide deck is optional for your use as a FD Leader and/or Co-leader.  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order to customize the slide deck for your session, please do the following:</a:t>
            </a:r>
          </a:p>
          <a:p>
            <a:pPr marL="581025"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Open the PowerPoint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Presentation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download a copy on your computer  </a:t>
            </a:r>
          </a:p>
          <a:p>
            <a:pPr marL="581025"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Edit the Cover Slide #2  with Month, Day and Year (date of the Orientation)</a:t>
            </a:r>
          </a:p>
          <a:p>
            <a:pPr marL="581025"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Edit Slide #4 – Insert your photo and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Leader/Co-Leader with your name(s) and 3-4 high level bullets</a:t>
            </a:r>
          </a:p>
          <a:p>
            <a:pPr marL="581025"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Edi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 Slide #46 with date of your first session in the banner of the slide (date &amp; time of 1st Class)</a:t>
            </a:r>
          </a:p>
          <a:p>
            <a:pPr marL="581025"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Edit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Slide #48 with each Co-leaders name, email address and phone number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2400" b="1" i="1" dirty="0"/>
              <a:t>Start your Orientation session on slide #2</a:t>
            </a:r>
          </a:p>
        </p:txBody>
      </p:sp>
    </p:spTree>
    <p:extLst>
      <p:ext uri="{BB962C8B-B14F-4D97-AF65-F5344CB8AC3E}">
        <p14:creationId xmlns:p14="http://schemas.microsoft.com/office/powerpoint/2010/main" val="898142933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545A0-06A2-A07E-9474-35691EA9A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>
            <a:extLst>
              <a:ext uri="{FF2B5EF4-FFF2-40B4-BE49-F238E27FC236}">
                <a16:creationId xmlns:a16="http://schemas.microsoft.com/office/drawing/2014/main" id="{314DEF53-FED0-D46F-8CE7-617855745BCE}"/>
              </a:ext>
            </a:extLst>
          </p:cNvPr>
          <p:cNvSpPr/>
          <p:nvPr/>
        </p:nvSpPr>
        <p:spPr>
          <a:xfrm rot="10800000">
            <a:off x="1132110" y="-1"/>
            <a:ext cx="9927776" cy="1389525"/>
          </a:xfrm>
          <a:prstGeom prst="round2SameRect">
            <a:avLst/>
          </a:prstGeom>
          <a:solidFill>
            <a:srgbClr val="164C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000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75A793-74F6-79FB-061F-3C6A95FC2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8" y="364671"/>
            <a:ext cx="9144000" cy="657015"/>
          </a:xfrm>
        </p:spPr>
        <p:txBody>
          <a:bodyPr>
            <a:noAutofit/>
          </a:bodyPr>
          <a:lstStyle/>
          <a:p>
            <a:r>
              <a:rPr lang="en-US" sz="3600" b="1" spc="300" dirty="0">
                <a:solidFill>
                  <a:schemeClr val="bg1"/>
                </a:solidFill>
                <a:latin typeface="Aptos Black" panose="020B0004020202020204" pitchFamily="34" charset="0"/>
                <a:cs typeface="Aharoni" panose="02010803020104030203" pitchFamily="2" charset="-79"/>
              </a:rPr>
              <a:t>Inductive Study Method Overview</a:t>
            </a:r>
            <a:endParaRPr lang="en-US" sz="3600" spc="300" dirty="0">
              <a:solidFill>
                <a:schemeClr val="bg1"/>
              </a:solidFill>
              <a:latin typeface="Aptos" panose="020B0004020202020204" pitchFamily="34" charset="0"/>
              <a:cs typeface="Aharoni" panose="02010803020104030203" pitchFamily="2" charset="-79"/>
            </a:endParaRPr>
          </a:p>
        </p:txBody>
      </p:sp>
      <p:sp>
        <p:nvSpPr>
          <p:cNvPr id="3" name="Bullet point 1…">
            <a:extLst>
              <a:ext uri="{FF2B5EF4-FFF2-40B4-BE49-F238E27FC236}">
                <a16:creationId xmlns:a16="http://schemas.microsoft.com/office/drawing/2014/main" id="{9DB30EAE-3E5E-7194-B8F9-2BB9DDFB0928}"/>
              </a:ext>
            </a:extLst>
          </p:cNvPr>
          <p:cNvSpPr txBox="1">
            <a:spLocks/>
          </p:cNvSpPr>
          <p:nvPr/>
        </p:nvSpPr>
        <p:spPr>
          <a:xfrm>
            <a:off x="1132110" y="1845129"/>
            <a:ext cx="9548705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0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144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8288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2860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7432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2004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6576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342900" marR="0" lvl="0" indent="-342900" algn="l" defTabSz="309563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Raleway Medium" pitchFamily="2" charset="0"/>
              <a:sym typeface="Helvetica Neue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CC1540-3639-D132-4091-15BDDF25C839}"/>
              </a:ext>
            </a:extLst>
          </p:cNvPr>
          <p:cNvSpPr txBox="1"/>
          <p:nvPr/>
        </p:nvSpPr>
        <p:spPr>
          <a:xfrm>
            <a:off x="912136" y="1845129"/>
            <a:ext cx="8059847" cy="39854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952500" marR="0" lvl="3" algn="l" defTabSz="412750" eaLnBrk="1" fontAlgn="auto" latinLnBrk="0" hangingPunct="1">
              <a:lnSpc>
                <a:spcPct val="13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tabLst/>
              <a:defRPr>
                <a:solidFill>
                  <a:srgbClr val="58595B"/>
                </a:solidFill>
                <a:latin typeface="Acherus Grotesque Regular"/>
                <a:ea typeface="Acherus Grotesque Regular"/>
                <a:cs typeface="Acherus Grotesque Regular"/>
                <a:sym typeface="Acherus Grotesque Regular"/>
              </a:defRPr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Raleway" pitchFamily="2" charset="77"/>
                <a:sym typeface="Acherus Grotesque Regular"/>
              </a:rPr>
              <a:t>Prayer - Ask for guidance</a:t>
            </a:r>
          </a:p>
          <a:p>
            <a:pPr marL="952500" marR="0" lvl="3" algn="l" defTabSz="412750" eaLnBrk="1" fontAlgn="auto" latinLnBrk="0" hangingPunct="1">
              <a:lnSpc>
                <a:spcPct val="13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tabLst/>
              <a:defRPr>
                <a:solidFill>
                  <a:srgbClr val="58595B"/>
                </a:solidFill>
                <a:latin typeface="Acherus Grotesque Regular"/>
                <a:ea typeface="Acherus Grotesque Regular"/>
                <a:cs typeface="Acherus Grotesque Regular"/>
                <a:sym typeface="Acherus Grotesque Regular"/>
              </a:defRPr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Raleway Medium" pitchFamily="2" charset="0"/>
                <a:sym typeface="Acherus Grotesque Regular"/>
              </a:rPr>
              <a:t>Scripture reading</a:t>
            </a:r>
          </a:p>
          <a:p>
            <a:pPr marL="952500" marR="0" lvl="3" algn="l" defTabSz="412750" eaLnBrk="1" fontAlgn="auto" latinLnBrk="0" hangingPunct="1">
              <a:lnSpc>
                <a:spcPct val="13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tabLst/>
              <a:defRPr>
                <a:solidFill>
                  <a:srgbClr val="58595B"/>
                </a:solidFill>
                <a:latin typeface="Acherus Grotesque Regular"/>
                <a:ea typeface="Acherus Grotesque Regular"/>
                <a:cs typeface="Acherus Grotesque Regular"/>
                <a:sym typeface="Acherus Grotesque Regular"/>
              </a:defRPr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Raleway Medium" pitchFamily="2" charset="0"/>
                <a:sym typeface="Acherus Grotesque Regular"/>
              </a:rPr>
              <a:t>Observation - What does the text say?</a:t>
            </a:r>
          </a:p>
          <a:p>
            <a:pPr marL="952500" marR="0" lvl="3" algn="l" defTabSz="412750" eaLnBrk="1" fontAlgn="auto" latinLnBrk="0" hangingPunct="1">
              <a:lnSpc>
                <a:spcPct val="13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tabLst/>
              <a:defRPr>
                <a:solidFill>
                  <a:srgbClr val="58595B"/>
                </a:solidFill>
                <a:latin typeface="Acherus Grotesque Regular"/>
                <a:ea typeface="Acherus Grotesque Regular"/>
                <a:cs typeface="Acherus Grotesque Regular"/>
                <a:sym typeface="Acherus Grotesque Regular"/>
              </a:defRPr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Raleway Medium" pitchFamily="2" charset="0"/>
                <a:sym typeface="Acherus Grotesque Regular"/>
              </a:rPr>
              <a:t>Interpretation - What does the text mean?</a:t>
            </a:r>
          </a:p>
          <a:p>
            <a:pPr marL="952500" marR="0" lvl="3" algn="l" defTabSz="412750" eaLnBrk="1" fontAlgn="auto" latinLnBrk="0" hangingPunct="1">
              <a:lnSpc>
                <a:spcPct val="13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tabLst/>
              <a:defRPr>
                <a:solidFill>
                  <a:srgbClr val="58595B"/>
                </a:solidFill>
                <a:latin typeface="Acherus Grotesque Regular"/>
                <a:ea typeface="Acherus Grotesque Regular"/>
                <a:cs typeface="Acherus Grotesque Regular"/>
                <a:sym typeface="Acherus Grotesque Regular"/>
              </a:defRPr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Raleway Medium" pitchFamily="2" charset="0"/>
                <a:sym typeface="Acherus Grotesque Regular"/>
              </a:rPr>
              <a:t>Application - How do I apply the text?</a:t>
            </a:r>
          </a:p>
        </p:txBody>
      </p:sp>
      <p:pic>
        <p:nvPicPr>
          <p:cNvPr id="10" name="Picture 9" descr="A picture containing clipart&#10;&#10;Description automatically generated">
            <a:extLst>
              <a:ext uri="{FF2B5EF4-FFF2-40B4-BE49-F238E27FC236}">
                <a16:creationId xmlns:a16="http://schemas.microsoft.com/office/drawing/2014/main" id="{1FF0B28E-5FD8-7373-20D7-15BB6047F3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98" y="1895884"/>
            <a:ext cx="635000" cy="590550"/>
          </a:xfrm>
          <a:prstGeom prst="rect">
            <a:avLst/>
          </a:prstGeom>
        </p:spPr>
      </p:pic>
      <p:pic>
        <p:nvPicPr>
          <p:cNvPr id="11" name="Picture 10" descr="Icon&#10;&#10;Description automatically generated with low confidence">
            <a:extLst>
              <a:ext uri="{FF2B5EF4-FFF2-40B4-BE49-F238E27FC236}">
                <a16:creationId xmlns:a16="http://schemas.microsoft.com/office/drawing/2014/main" id="{BA6B16EC-5614-F483-8356-0EED38FF48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338" y="2737521"/>
            <a:ext cx="635000" cy="596900"/>
          </a:xfrm>
          <a:prstGeom prst="rect">
            <a:avLst/>
          </a:prstGeom>
        </p:spPr>
      </p:pic>
      <p:pic>
        <p:nvPicPr>
          <p:cNvPr id="12" name="Picture 11" descr="Shape, circle&#10;&#10;Description automatically generated">
            <a:extLst>
              <a:ext uri="{FF2B5EF4-FFF2-40B4-BE49-F238E27FC236}">
                <a16:creationId xmlns:a16="http://schemas.microsoft.com/office/drawing/2014/main" id="{EFA6A7DF-D7D5-1034-D359-8B08AE0934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338" y="3617213"/>
            <a:ext cx="635000" cy="609600"/>
          </a:xfrm>
          <a:prstGeom prst="rect">
            <a:avLst/>
          </a:prstGeom>
        </p:spPr>
      </p:pic>
      <p:pic>
        <p:nvPicPr>
          <p:cNvPr id="13" name="Picture 12" descr="Shape, icon, circle&#10;&#10;Description automatically generated">
            <a:extLst>
              <a:ext uri="{FF2B5EF4-FFF2-40B4-BE49-F238E27FC236}">
                <a16:creationId xmlns:a16="http://schemas.microsoft.com/office/drawing/2014/main" id="{74191495-F90C-3154-2357-4EB6E2CB58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10" y="4462771"/>
            <a:ext cx="635000" cy="628650"/>
          </a:xfrm>
          <a:prstGeom prst="rect">
            <a:avLst/>
          </a:prstGeom>
        </p:spPr>
      </p:pic>
      <p:pic>
        <p:nvPicPr>
          <p:cNvPr id="14" name="Picture 13" descr="A picture containing text, pool ball, sport, clipart&#10;&#10;Description automatically generated">
            <a:extLst>
              <a:ext uri="{FF2B5EF4-FFF2-40B4-BE49-F238E27FC236}">
                <a16:creationId xmlns:a16="http://schemas.microsoft.com/office/drawing/2014/main" id="{290610A7-5914-CBE3-BBAC-6C12911D74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610" y="5282709"/>
            <a:ext cx="6985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1772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FD24DE42-0EAB-DF44-2B11-2449B387CE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903" y="822955"/>
            <a:ext cx="1920244" cy="26060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19BE6F-AADD-4ABC-AA14-B22AF4ECC1F6}"/>
              </a:ext>
            </a:extLst>
          </p:cNvPr>
          <p:cNvSpPr txBox="1"/>
          <p:nvPr/>
        </p:nvSpPr>
        <p:spPr>
          <a:xfrm>
            <a:off x="2963248" y="3685257"/>
            <a:ext cx="609755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chemeClr val="bg1"/>
                </a:solidFill>
                <a:latin typeface="Aptos Black" panose="020B0004020202020204" pitchFamily="34" charset="0"/>
              </a:rPr>
              <a:t>Set Your House In Order</a:t>
            </a:r>
          </a:p>
          <a:p>
            <a:pPr marL="0" indent="0" algn="ctr">
              <a:buNone/>
            </a:pPr>
            <a:endParaRPr lang="en-US" sz="3600" b="1" dirty="0">
              <a:solidFill>
                <a:schemeClr val="bg1"/>
              </a:solidFill>
              <a:latin typeface="Aptos Black" panose="020B0004020202020204" pitchFamily="34" charset="0"/>
            </a:endParaRPr>
          </a:p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  <a:latin typeface="Aptos Black" panose="020B0004020202020204" pitchFamily="34" charset="0"/>
              </a:rPr>
              <a:t>Features &amp; Demonstration</a:t>
            </a:r>
          </a:p>
        </p:txBody>
      </p:sp>
    </p:spTree>
    <p:extLst>
      <p:ext uri="{BB962C8B-B14F-4D97-AF65-F5344CB8AC3E}">
        <p14:creationId xmlns:p14="http://schemas.microsoft.com/office/powerpoint/2010/main" val="36967821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545A0-06A2-A07E-9474-35691EA9A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>
            <a:extLst>
              <a:ext uri="{FF2B5EF4-FFF2-40B4-BE49-F238E27FC236}">
                <a16:creationId xmlns:a16="http://schemas.microsoft.com/office/drawing/2014/main" id="{314DEF53-FED0-D46F-8CE7-617855745BCE}"/>
              </a:ext>
            </a:extLst>
          </p:cNvPr>
          <p:cNvSpPr/>
          <p:nvPr/>
        </p:nvSpPr>
        <p:spPr>
          <a:xfrm rot="10800000">
            <a:off x="1132110" y="-1"/>
            <a:ext cx="9927776" cy="1389525"/>
          </a:xfrm>
          <a:prstGeom prst="round2SameRect">
            <a:avLst/>
          </a:prstGeom>
          <a:solidFill>
            <a:srgbClr val="164C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000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75A793-74F6-79FB-061F-3C6A95FC2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9378" y="364671"/>
            <a:ext cx="9810508" cy="657015"/>
          </a:xfrm>
        </p:spPr>
        <p:txBody>
          <a:bodyPr>
            <a:noAutofit/>
          </a:bodyPr>
          <a:lstStyle/>
          <a:p>
            <a:r>
              <a:rPr lang="en-US" sz="2800" b="1" spc="300" dirty="0">
                <a:solidFill>
                  <a:schemeClr val="bg1"/>
                </a:solidFill>
                <a:latin typeface="Aptos Black" panose="020B0004020202020204" pitchFamily="34" charset="0"/>
                <a:cs typeface="Aharoni" panose="02010803020104030203" pitchFamily="2" charset="-79"/>
              </a:rPr>
              <a:t>Features of Financial Discipleship Study</a:t>
            </a:r>
            <a:endParaRPr lang="en-US" sz="2800" spc="300" dirty="0">
              <a:solidFill>
                <a:schemeClr val="bg1"/>
              </a:solidFill>
              <a:latin typeface="Aptos" panose="020B0004020202020204" pitchFamily="34" charset="0"/>
              <a:cs typeface="Aharoni" panose="02010803020104030203" pitchFamily="2" charset="-79"/>
            </a:endParaRPr>
          </a:p>
        </p:txBody>
      </p:sp>
      <p:sp>
        <p:nvSpPr>
          <p:cNvPr id="3" name="Bullet point 1…">
            <a:extLst>
              <a:ext uri="{FF2B5EF4-FFF2-40B4-BE49-F238E27FC236}">
                <a16:creationId xmlns:a16="http://schemas.microsoft.com/office/drawing/2014/main" id="{9DB30EAE-3E5E-7194-B8F9-2BB9DDFB0928}"/>
              </a:ext>
            </a:extLst>
          </p:cNvPr>
          <p:cNvSpPr txBox="1">
            <a:spLocks/>
          </p:cNvSpPr>
          <p:nvPr/>
        </p:nvSpPr>
        <p:spPr>
          <a:xfrm>
            <a:off x="1132110" y="1845129"/>
            <a:ext cx="9548705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0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144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8288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2860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7432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2004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6576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342900" marR="0" lvl="0" indent="-342900" algn="l" defTabSz="309563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Raleway Medium" pitchFamily="2" charset="0"/>
              <a:sym typeface="Helvetica Neue"/>
            </a:endParaRPr>
          </a:p>
        </p:txBody>
      </p:sp>
      <p:sp>
        <p:nvSpPr>
          <p:cNvPr id="5" name="Bullet point 1…">
            <a:extLst>
              <a:ext uri="{FF2B5EF4-FFF2-40B4-BE49-F238E27FC236}">
                <a16:creationId xmlns:a16="http://schemas.microsoft.com/office/drawing/2014/main" id="{C8136274-0403-969B-1300-440EB2B69FF0}"/>
              </a:ext>
            </a:extLst>
          </p:cNvPr>
          <p:cNvSpPr txBox="1">
            <a:spLocks/>
          </p:cNvSpPr>
          <p:nvPr/>
        </p:nvSpPr>
        <p:spPr>
          <a:xfrm>
            <a:off x="1132109" y="1754198"/>
            <a:ext cx="6528324" cy="4156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Autofit/>
          </a:bodyPr>
          <a:lstStyle>
            <a:lvl1pPr marL="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0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144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8288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2860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7432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2004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6576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l">
              <a:lnSpc>
                <a:spcPts val="4000"/>
              </a:lnSpc>
              <a:defRPr>
                <a:solidFill>
                  <a:srgbClr val="58595B"/>
                </a:solidFill>
                <a:latin typeface="Acherus Grotesque Regular"/>
                <a:ea typeface="Acherus Grotesque Regular"/>
                <a:cs typeface="Acherus Grotesque Regular"/>
                <a:sym typeface="Acherus Grotesque Regular"/>
              </a:defRPr>
            </a:pPr>
            <a:endParaRPr lang="en-US" sz="3000" kern="0" dirty="0">
              <a:solidFill>
                <a:schemeClr val="tx1"/>
              </a:solidFill>
              <a:latin typeface="Raleway Medium" pitchFamily="2" charset="0"/>
              <a:ea typeface="Acherus Grotesque Regular"/>
              <a:cs typeface="Acherus Grotesque Regular"/>
              <a:sym typeface="Acherus Grotesque Regular"/>
            </a:endParaRPr>
          </a:p>
          <a:p>
            <a:pPr marL="457200" indent="-457200" algn="l">
              <a:lnSpc>
                <a:spcPts val="4000"/>
              </a:lnSpc>
              <a:buFont typeface="Arial" panose="020B0604020202020204" pitchFamily="34" charset="0"/>
              <a:buChar char="•"/>
              <a:defRPr>
                <a:solidFill>
                  <a:srgbClr val="58595B"/>
                </a:solidFill>
                <a:latin typeface="Acherus Grotesque Regular"/>
                <a:ea typeface="Acherus Grotesque Regular"/>
                <a:cs typeface="Acherus Grotesque Regular"/>
                <a:sym typeface="Acherus Grotesque Regular"/>
              </a:defRPr>
            </a:pPr>
            <a:r>
              <a:rPr lang="en-US" sz="3000" kern="0" dirty="0">
                <a:solidFill>
                  <a:schemeClr val="tx1"/>
                </a:solidFill>
                <a:latin typeface="Raleway Medium" pitchFamily="2" charset="0"/>
                <a:ea typeface="Acherus Grotesque Regular"/>
                <a:cs typeface="Acherus Grotesque Regular"/>
                <a:sym typeface="Acherus Grotesque Regular"/>
              </a:rPr>
              <a:t>Daily homework may take 30 minutes +/- to complete </a:t>
            </a:r>
          </a:p>
          <a:p>
            <a:pPr marL="457200" indent="-457200" algn="l">
              <a:lnSpc>
                <a:spcPts val="4000"/>
              </a:lnSpc>
              <a:buFont typeface="Arial" panose="020B0604020202020204" pitchFamily="34" charset="0"/>
              <a:buChar char="•"/>
              <a:defRPr>
                <a:solidFill>
                  <a:srgbClr val="58595B"/>
                </a:solidFill>
                <a:latin typeface="Acherus Grotesque Regular"/>
                <a:ea typeface="Acherus Grotesque Regular"/>
                <a:cs typeface="Acherus Grotesque Regular"/>
                <a:sym typeface="Acherus Grotesque Regular"/>
              </a:defRPr>
            </a:pPr>
            <a:r>
              <a:rPr lang="en-US" sz="3000" kern="0" dirty="0">
                <a:solidFill>
                  <a:schemeClr val="tx1"/>
                </a:solidFill>
                <a:latin typeface="Raleway Medium" pitchFamily="2" charset="0"/>
                <a:ea typeface="Acherus Grotesque Regular"/>
                <a:cs typeface="Acherus Grotesque Regular"/>
                <a:sym typeface="Acherus Grotesque Regular"/>
              </a:rPr>
              <a:t>Consider using the homework as a daily devotional opportunity</a:t>
            </a:r>
          </a:p>
          <a:p>
            <a:pPr algn="l">
              <a:defRPr>
                <a:solidFill>
                  <a:srgbClr val="58595B"/>
                </a:solidFill>
                <a:latin typeface="Acherus Grotesque Regular"/>
                <a:ea typeface="Acherus Grotesque Regular"/>
                <a:cs typeface="Acherus Grotesque Regular"/>
                <a:sym typeface="Acherus Grotesque Regular"/>
              </a:defRPr>
            </a:pPr>
            <a:endParaRPr lang="en-US" sz="3000" kern="0" dirty="0">
              <a:solidFill>
                <a:schemeClr val="tx1"/>
              </a:solidFill>
              <a:latin typeface="Raleway" pitchFamily="2" charset="77"/>
              <a:ea typeface="Acherus Grotesque Regular"/>
              <a:cs typeface="Acherus Grotesque Regular"/>
              <a:sym typeface="Acherus Grotesque Regular"/>
            </a:endParaRPr>
          </a:p>
          <a:p>
            <a:pPr>
              <a:defRPr>
                <a:solidFill>
                  <a:srgbClr val="58595B"/>
                </a:solidFill>
                <a:latin typeface="Acherus Grotesque Regular"/>
                <a:ea typeface="Acherus Grotesque Regular"/>
                <a:cs typeface="Acherus Grotesque Regular"/>
                <a:sym typeface="Acherus Grotesque Regular"/>
              </a:defRPr>
            </a:pPr>
            <a:endParaRPr lang="en-US" sz="3000" kern="0" dirty="0">
              <a:solidFill>
                <a:schemeClr val="tx1"/>
              </a:solidFill>
              <a:latin typeface="Raleway" pitchFamily="2" charset="77"/>
              <a:ea typeface="Acherus Grotesque Regular"/>
              <a:cs typeface="Acherus Grotesque Regular"/>
              <a:sym typeface="Acherus Grotesque Regular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91B84CF6-59B8-4ACC-D7C9-96FA21966E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017" y="2516937"/>
            <a:ext cx="3464831" cy="263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6865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545A0-06A2-A07E-9474-35691EA9A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>
            <a:extLst>
              <a:ext uri="{FF2B5EF4-FFF2-40B4-BE49-F238E27FC236}">
                <a16:creationId xmlns:a16="http://schemas.microsoft.com/office/drawing/2014/main" id="{314DEF53-FED0-D46F-8CE7-617855745BCE}"/>
              </a:ext>
            </a:extLst>
          </p:cNvPr>
          <p:cNvSpPr/>
          <p:nvPr/>
        </p:nvSpPr>
        <p:spPr>
          <a:xfrm rot="10800000">
            <a:off x="1132110" y="-1"/>
            <a:ext cx="9927776" cy="1389525"/>
          </a:xfrm>
          <a:prstGeom prst="round2SameRect">
            <a:avLst/>
          </a:prstGeom>
          <a:solidFill>
            <a:srgbClr val="164C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000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75A793-74F6-79FB-061F-3C6A95FC2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8" y="364671"/>
            <a:ext cx="9144000" cy="657015"/>
          </a:xfrm>
        </p:spPr>
        <p:txBody>
          <a:bodyPr>
            <a:noAutofit/>
          </a:bodyPr>
          <a:lstStyle/>
          <a:p>
            <a:r>
              <a:rPr lang="en-US" sz="3200" b="1" spc="300" dirty="0">
                <a:solidFill>
                  <a:schemeClr val="bg1"/>
                </a:solidFill>
                <a:latin typeface="Aptos Black" panose="020B0004020202020204" pitchFamily="34" charset="0"/>
                <a:cs typeface="Aharoni" panose="02010803020104030203" pitchFamily="2" charset="-79"/>
              </a:rPr>
              <a:t>Set Your House In Order Study Format</a:t>
            </a:r>
            <a:endParaRPr lang="en-US" sz="3200" spc="300" dirty="0">
              <a:solidFill>
                <a:schemeClr val="bg1"/>
              </a:solidFill>
              <a:latin typeface="Aptos" panose="020B0004020202020204" pitchFamily="34" charset="0"/>
              <a:cs typeface="Aharoni" panose="02010803020104030203" pitchFamily="2" charset="-79"/>
            </a:endParaRPr>
          </a:p>
        </p:txBody>
      </p:sp>
      <p:sp>
        <p:nvSpPr>
          <p:cNvPr id="3" name="Bullet point 1…">
            <a:extLst>
              <a:ext uri="{FF2B5EF4-FFF2-40B4-BE49-F238E27FC236}">
                <a16:creationId xmlns:a16="http://schemas.microsoft.com/office/drawing/2014/main" id="{9DB30EAE-3E5E-7194-B8F9-2BB9DDFB0928}"/>
              </a:ext>
            </a:extLst>
          </p:cNvPr>
          <p:cNvSpPr txBox="1">
            <a:spLocks/>
          </p:cNvSpPr>
          <p:nvPr/>
        </p:nvSpPr>
        <p:spPr>
          <a:xfrm>
            <a:off x="2361072" y="1754198"/>
            <a:ext cx="9548705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0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144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8288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2860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7432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2004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6576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457200" indent="-457200" algn="l" defTabSz="914400" rtl="0">
              <a:spcBef>
                <a:spcPts val="750"/>
              </a:spcBef>
              <a:buSzTx/>
              <a:buFont typeface="Arial" panose="020B0604020202020204" pitchFamily="34" charset="0"/>
              <a:buChar char="•"/>
              <a:defRPr/>
            </a:pPr>
            <a:endParaRPr lang="en-US" sz="3200" kern="1200" dirty="0">
              <a:latin typeface="Raleway Medium" pitchFamily="2" charset="77"/>
              <a:cs typeface="Arial" panose="020B0604020202020204" pitchFamily="34" charset="0"/>
            </a:endParaRPr>
          </a:p>
        </p:txBody>
      </p:sp>
      <p:sp>
        <p:nvSpPr>
          <p:cNvPr id="4" name="Bullet point 1…">
            <a:extLst>
              <a:ext uri="{FF2B5EF4-FFF2-40B4-BE49-F238E27FC236}">
                <a16:creationId xmlns:a16="http://schemas.microsoft.com/office/drawing/2014/main" id="{C96B77E7-8563-C38E-5DF6-B2338D1CC491}"/>
              </a:ext>
            </a:extLst>
          </p:cNvPr>
          <p:cNvSpPr txBox="1">
            <a:spLocks/>
          </p:cNvSpPr>
          <p:nvPr/>
        </p:nvSpPr>
        <p:spPr>
          <a:xfrm>
            <a:off x="4313018" y="1693318"/>
            <a:ext cx="6760113" cy="40874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0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144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8288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2860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7432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2004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6576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>
              <a:lnSpc>
                <a:spcPct val="80000"/>
              </a:lnSpc>
              <a:spcBef>
                <a:spcPts val="5000"/>
              </a:spcBef>
              <a:defRPr>
                <a:solidFill>
                  <a:srgbClr val="58595B"/>
                </a:solidFill>
                <a:latin typeface="Acherus Grotesque Regular"/>
                <a:ea typeface="Acherus Grotesque Regular"/>
                <a:cs typeface="Acherus Grotesque Regular"/>
                <a:sym typeface="Acherus Grotesque Regular"/>
              </a:defRPr>
            </a:pPr>
            <a:r>
              <a:rPr lang="en-US" sz="3200" kern="0" dirty="0">
                <a:solidFill>
                  <a:srgbClr val="58595B"/>
                </a:solidFill>
                <a:latin typeface="Raleway Medium" pitchFamily="2" charset="0"/>
                <a:ea typeface="Acherus Grotesque Regular"/>
                <a:cs typeface="Acherus Grotesque Regular"/>
                <a:sym typeface="Acherus Grotesque Regular"/>
              </a:rPr>
              <a:t>Six Sections - each section has three modules</a:t>
            </a:r>
          </a:p>
          <a:p>
            <a:pPr lvl="1" algn="l">
              <a:lnSpc>
                <a:spcPct val="80000"/>
              </a:lnSpc>
              <a:spcBef>
                <a:spcPts val="5000"/>
              </a:spcBef>
              <a:buFont typeface="Arial" panose="020B0604020202020204" pitchFamily="34" charset="0"/>
              <a:buChar char="•"/>
              <a:defRPr>
                <a:solidFill>
                  <a:srgbClr val="58595B"/>
                </a:solidFill>
                <a:latin typeface="Acherus Grotesque Regular"/>
                <a:ea typeface="Acherus Grotesque Regular"/>
                <a:cs typeface="Acherus Grotesque Regular"/>
                <a:sym typeface="Acherus Grotesque Regular"/>
              </a:defRPr>
            </a:pPr>
            <a:r>
              <a:rPr lang="en-US" sz="3200" kern="0" dirty="0">
                <a:solidFill>
                  <a:srgbClr val="58595B"/>
                </a:solidFill>
                <a:latin typeface="Raleway Medium" pitchFamily="2" charset="0"/>
                <a:ea typeface="Acherus Grotesque Regular"/>
                <a:cs typeface="Acherus Grotesque Regular"/>
                <a:sym typeface="Acherus Grotesque Regular"/>
              </a:rPr>
              <a:t>Inductive Bible Study</a:t>
            </a:r>
          </a:p>
          <a:p>
            <a:pPr lvl="1" algn="l">
              <a:lnSpc>
                <a:spcPct val="80000"/>
              </a:lnSpc>
              <a:spcBef>
                <a:spcPts val="5000"/>
              </a:spcBef>
              <a:buFont typeface="Arial" panose="020B0604020202020204" pitchFamily="34" charset="0"/>
              <a:buChar char="•"/>
              <a:defRPr>
                <a:solidFill>
                  <a:srgbClr val="58595B"/>
                </a:solidFill>
                <a:latin typeface="Acherus Grotesque Regular"/>
                <a:ea typeface="Acherus Grotesque Regular"/>
                <a:cs typeface="Acherus Grotesque Regular"/>
                <a:sym typeface="Acherus Grotesque Regular"/>
              </a:defRPr>
            </a:pPr>
            <a:r>
              <a:rPr lang="en-US" sz="3200" kern="0" dirty="0">
                <a:solidFill>
                  <a:srgbClr val="58595B"/>
                </a:solidFill>
                <a:latin typeface="Raleway Medium" pitchFamily="2" charset="0"/>
                <a:ea typeface="Acherus Grotesque Regular"/>
                <a:cs typeface="Acherus Grotesque Regular"/>
                <a:sym typeface="Acherus Grotesque Regular"/>
              </a:rPr>
              <a:t>Howard’s Highlights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58821A-B505-FD4D-7E0F-3AD0F39FA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595" y="1539409"/>
            <a:ext cx="3954953" cy="471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2991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545A0-06A2-A07E-9474-35691EA9A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>
            <a:extLst>
              <a:ext uri="{FF2B5EF4-FFF2-40B4-BE49-F238E27FC236}">
                <a16:creationId xmlns:a16="http://schemas.microsoft.com/office/drawing/2014/main" id="{314DEF53-FED0-D46F-8CE7-617855745BCE}"/>
              </a:ext>
            </a:extLst>
          </p:cNvPr>
          <p:cNvSpPr/>
          <p:nvPr/>
        </p:nvSpPr>
        <p:spPr>
          <a:xfrm rot="10800000">
            <a:off x="1132110" y="-1"/>
            <a:ext cx="9927776" cy="1389525"/>
          </a:xfrm>
          <a:prstGeom prst="round2SameRect">
            <a:avLst/>
          </a:prstGeom>
          <a:solidFill>
            <a:srgbClr val="164C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000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75A793-74F6-79FB-061F-3C6A95FC2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8" y="364671"/>
            <a:ext cx="9144000" cy="657015"/>
          </a:xfrm>
        </p:spPr>
        <p:txBody>
          <a:bodyPr>
            <a:noAutofit/>
          </a:bodyPr>
          <a:lstStyle/>
          <a:p>
            <a:r>
              <a:rPr lang="en-US" sz="3200" b="1" spc="300" dirty="0">
                <a:solidFill>
                  <a:schemeClr val="bg1"/>
                </a:solidFill>
                <a:latin typeface="Aptos Black" panose="020B0004020202020204" pitchFamily="34" charset="0"/>
                <a:cs typeface="Aharoni" panose="02010803020104030203" pitchFamily="2" charset="-79"/>
              </a:rPr>
              <a:t>Set Your House In Order Study Content</a:t>
            </a:r>
            <a:endParaRPr lang="en-US" sz="3200" spc="300" dirty="0">
              <a:solidFill>
                <a:schemeClr val="bg1"/>
              </a:solidFill>
              <a:latin typeface="Aptos" panose="020B0004020202020204" pitchFamily="34" charset="0"/>
              <a:cs typeface="Aharoni" panose="02010803020104030203" pitchFamily="2" charset="-79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43996D-ACC3-D4E7-6E08-AA87B0A11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2037" y="3429000"/>
            <a:ext cx="2485514" cy="2962941"/>
          </a:xfrm>
          <a:prstGeom prst="rect">
            <a:avLst/>
          </a:prstGeom>
        </p:spPr>
      </p:pic>
      <p:sp>
        <p:nvSpPr>
          <p:cNvPr id="5" name="Bullet point 1…">
            <a:extLst>
              <a:ext uri="{FF2B5EF4-FFF2-40B4-BE49-F238E27FC236}">
                <a16:creationId xmlns:a16="http://schemas.microsoft.com/office/drawing/2014/main" id="{9246782F-5056-4649-62FA-FCB3AEC54904}"/>
              </a:ext>
            </a:extLst>
          </p:cNvPr>
          <p:cNvSpPr txBox="1">
            <a:spLocks/>
          </p:cNvSpPr>
          <p:nvPr/>
        </p:nvSpPr>
        <p:spPr>
          <a:xfrm>
            <a:off x="1132110" y="1611020"/>
            <a:ext cx="4481342" cy="5436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3175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350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525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2700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5875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9050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2225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25400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8575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1800"/>
              </a:spcBef>
              <a:buNone/>
              <a:defRPr>
                <a:solidFill>
                  <a:srgbClr val="58595B"/>
                </a:solidFill>
                <a:latin typeface="Acherus Grotesque Regular"/>
                <a:ea typeface="Acherus Grotesque Regular"/>
                <a:cs typeface="Acherus Grotesque Regular"/>
                <a:sym typeface="Acherus Grotesque Regular"/>
              </a:defRPr>
            </a:pPr>
            <a:r>
              <a:rPr lang="en-US" sz="2000" b="1" kern="0" dirty="0">
                <a:solidFill>
                  <a:srgbClr val="58595B"/>
                </a:solidFill>
                <a:latin typeface="Raleway" pitchFamily="2" charset="77"/>
                <a:ea typeface="Acherus Grotesque Regular"/>
                <a:cs typeface="Acherus Grotesque Regular"/>
                <a:sym typeface="Acherus Grotesque Regular"/>
              </a:rPr>
              <a:t>Section 1 – Starting Well</a:t>
            </a:r>
          </a:p>
          <a:p>
            <a:pPr>
              <a:lnSpc>
                <a:spcPct val="80000"/>
              </a:lnSpc>
              <a:spcBef>
                <a:spcPts val="1800"/>
              </a:spcBef>
              <a:defRPr>
                <a:solidFill>
                  <a:srgbClr val="58595B"/>
                </a:solidFill>
                <a:latin typeface="Acherus Grotesque Regular"/>
                <a:ea typeface="Acherus Grotesque Regular"/>
                <a:cs typeface="Acherus Grotesque Regular"/>
                <a:sym typeface="Acherus Grotesque Regular"/>
              </a:defRPr>
            </a:pPr>
            <a:r>
              <a:rPr lang="en-US" sz="2000" kern="0" dirty="0">
                <a:solidFill>
                  <a:srgbClr val="58595B"/>
                </a:solidFill>
                <a:latin typeface="Raleway" pitchFamily="2" charset="77"/>
                <a:ea typeface="Acherus Grotesque Regular"/>
                <a:cs typeface="Acherus Grotesque Regular"/>
                <a:sym typeface="Acherus Grotesque Regular"/>
              </a:rPr>
              <a:t>Module 1 – Preparing &amp; Planning</a:t>
            </a:r>
          </a:p>
          <a:p>
            <a:pPr>
              <a:lnSpc>
                <a:spcPct val="80000"/>
              </a:lnSpc>
              <a:spcBef>
                <a:spcPts val="1800"/>
              </a:spcBef>
              <a:defRPr>
                <a:solidFill>
                  <a:srgbClr val="58595B"/>
                </a:solidFill>
                <a:latin typeface="Acherus Grotesque Regular"/>
                <a:ea typeface="Acherus Grotesque Regular"/>
                <a:cs typeface="Acherus Grotesque Regular"/>
                <a:sym typeface="Acherus Grotesque Regular"/>
              </a:defRPr>
            </a:pPr>
            <a:r>
              <a:rPr lang="en-US" sz="2000" kern="0" dirty="0">
                <a:solidFill>
                  <a:srgbClr val="58595B"/>
                </a:solidFill>
                <a:latin typeface="Raleway" pitchFamily="2" charset="77"/>
                <a:ea typeface="Acherus Grotesque Regular"/>
                <a:cs typeface="Acherus Grotesque Regular"/>
                <a:sym typeface="Acherus Grotesque Regular"/>
              </a:rPr>
              <a:t>Module 2 – Your Circle of Trust</a:t>
            </a:r>
          </a:p>
          <a:p>
            <a:pPr>
              <a:lnSpc>
                <a:spcPct val="80000"/>
              </a:lnSpc>
              <a:spcBef>
                <a:spcPts val="1800"/>
              </a:spcBef>
              <a:defRPr>
                <a:solidFill>
                  <a:srgbClr val="58595B"/>
                </a:solidFill>
                <a:latin typeface="Acherus Grotesque Regular"/>
                <a:ea typeface="Acherus Grotesque Regular"/>
                <a:cs typeface="Acherus Grotesque Regular"/>
                <a:sym typeface="Acherus Grotesque Regular"/>
              </a:defRPr>
            </a:pPr>
            <a:r>
              <a:rPr lang="en-US" sz="2000" kern="0" dirty="0">
                <a:solidFill>
                  <a:srgbClr val="58595B"/>
                </a:solidFill>
                <a:latin typeface="Raleway" pitchFamily="2" charset="77"/>
                <a:ea typeface="Acherus Grotesque Regular"/>
                <a:cs typeface="Acherus Grotesque Regular"/>
                <a:sym typeface="Acherus Grotesque Regular"/>
              </a:rPr>
              <a:t>Module 3 – God’s Stuff</a:t>
            </a:r>
          </a:p>
          <a:p>
            <a:pPr marL="0" indent="0">
              <a:lnSpc>
                <a:spcPct val="80000"/>
              </a:lnSpc>
              <a:spcBef>
                <a:spcPts val="1800"/>
              </a:spcBef>
              <a:buFontTx/>
              <a:buNone/>
              <a:defRPr>
                <a:solidFill>
                  <a:srgbClr val="58595B"/>
                </a:solidFill>
                <a:latin typeface="Acherus Grotesque Regular"/>
                <a:ea typeface="Acherus Grotesque Regular"/>
                <a:cs typeface="Acherus Grotesque Regular"/>
                <a:sym typeface="Acherus Grotesque Regular"/>
              </a:defRPr>
            </a:pPr>
            <a:r>
              <a:rPr lang="en-US" sz="2000" b="1" kern="0" dirty="0">
                <a:solidFill>
                  <a:srgbClr val="58595B"/>
                </a:solidFill>
                <a:latin typeface="Raleway" pitchFamily="2" charset="77"/>
                <a:ea typeface="Acherus Grotesque Regular"/>
                <a:cs typeface="Acherus Grotesque Regular"/>
                <a:sym typeface="Acherus Grotesque Regular"/>
              </a:rPr>
              <a:t>Section 2 – Assets &amp; Accounts </a:t>
            </a:r>
          </a:p>
          <a:p>
            <a:pPr>
              <a:lnSpc>
                <a:spcPct val="80000"/>
              </a:lnSpc>
              <a:spcBef>
                <a:spcPts val="1800"/>
              </a:spcBef>
              <a:defRPr>
                <a:solidFill>
                  <a:srgbClr val="58595B"/>
                </a:solidFill>
                <a:latin typeface="Acherus Grotesque Regular"/>
                <a:ea typeface="Acherus Grotesque Regular"/>
                <a:cs typeface="Acherus Grotesque Regular"/>
                <a:sym typeface="Acherus Grotesque Regular"/>
              </a:defRPr>
            </a:pPr>
            <a:r>
              <a:rPr lang="en-US" sz="2000" kern="0" dirty="0">
                <a:solidFill>
                  <a:srgbClr val="58595B"/>
                </a:solidFill>
                <a:latin typeface="Raleway" pitchFamily="2" charset="77"/>
                <a:ea typeface="Acherus Grotesque Regular"/>
                <a:cs typeface="Acherus Grotesque Regular"/>
                <a:sym typeface="Acherus Grotesque Regular"/>
              </a:rPr>
              <a:t>Module 1 – A Faithful Steward</a:t>
            </a:r>
          </a:p>
          <a:p>
            <a:pPr>
              <a:lnSpc>
                <a:spcPct val="80000"/>
              </a:lnSpc>
              <a:spcBef>
                <a:spcPts val="1800"/>
              </a:spcBef>
              <a:defRPr>
                <a:solidFill>
                  <a:srgbClr val="58595B"/>
                </a:solidFill>
                <a:latin typeface="Acherus Grotesque Regular"/>
                <a:ea typeface="Acherus Grotesque Regular"/>
                <a:cs typeface="Acherus Grotesque Regular"/>
                <a:sym typeface="Acherus Grotesque Regular"/>
              </a:defRPr>
            </a:pPr>
            <a:r>
              <a:rPr lang="en-US" sz="2000" kern="0" dirty="0">
                <a:solidFill>
                  <a:srgbClr val="58595B"/>
                </a:solidFill>
                <a:latin typeface="Raleway" pitchFamily="2" charset="77"/>
                <a:ea typeface="Acherus Grotesque Regular"/>
                <a:cs typeface="Acherus Grotesque Regular"/>
                <a:sym typeface="Acherus Grotesque Regular"/>
              </a:rPr>
              <a:t>Module 2 – Pay Up!</a:t>
            </a:r>
          </a:p>
          <a:p>
            <a:pPr>
              <a:lnSpc>
                <a:spcPct val="80000"/>
              </a:lnSpc>
              <a:spcBef>
                <a:spcPts val="1800"/>
              </a:spcBef>
              <a:defRPr>
                <a:solidFill>
                  <a:srgbClr val="58595B"/>
                </a:solidFill>
                <a:latin typeface="Acherus Grotesque Regular"/>
                <a:ea typeface="Acherus Grotesque Regular"/>
                <a:cs typeface="Acherus Grotesque Regular"/>
                <a:sym typeface="Acherus Grotesque Regular"/>
              </a:defRPr>
            </a:pPr>
            <a:r>
              <a:rPr lang="en-US" sz="2000" kern="0" dirty="0">
                <a:solidFill>
                  <a:srgbClr val="58595B"/>
                </a:solidFill>
                <a:latin typeface="Raleway" pitchFamily="2" charset="77"/>
                <a:ea typeface="Acherus Grotesque Regular"/>
                <a:cs typeface="Acherus Grotesque Regular"/>
                <a:sym typeface="Acherus Grotesque Regular"/>
              </a:rPr>
              <a:t>Module 3 – Preparing for Challenges</a:t>
            </a:r>
          </a:p>
          <a:p>
            <a:pPr marL="0" indent="0">
              <a:lnSpc>
                <a:spcPct val="80000"/>
              </a:lnSpc>
              <a:spcBef>
                <a:spcPts val="1800"/>
              </a:spcBef>
              <a:buFontTx/>
              <a:buNone/>
              <a:defRPr>
                <a:solidFill>
                  <a:srgbClr val="58595B"/>
                </a:solidFill>
                <a:latin typeface="Acherus Grotesque Regular"/>
                <a:ea typeface="Acherus Grotesque Regular"/>
                <a:cs typeface="Acherus Grotesque Regular"/>
                <a:sym typeface="Acherus Grotesque Regular"/>
              </a:defRPr>
            </a:pPr>
            <a:endParaRPr lang="en-US" kern="0" dirty="0">
              <a:solidFill>
                <a:srgbClr val="58595B"/>
              </a:solidFill>
              <a:latin typeface="Raleway" pitchFamily="2" charset="77"/>
              <a:ea typeface="Acherus Grotesque Regular"/>
              <a:cs typeface="Acherus Grotesque Regular"/>
              <a:sym typeface="Acherus Grotesque Regular"/>
            </a:endParaRPr>
          </a:p>
        </p:txBody>
      </p:sp>
      <p:sp>
        <p:nvSpPr>
          <p:cNvPr id="6" name="Bullet point 1…">
            <a:extLst>
              <a:ext uri="{FF2B5EF4-FFF2-40B4-BE49-F238E27FC236}">
                <a16:creationId xmlns:a16="http://schemas.microsoft.com/office/drawing/2014/main" id="{90A200F6-39A1-299E-CB01-9C494C238C12}"/>
              </a:ext>
            </a:extLst>
          </p:cNvPr>
          <p:cNvSpPr txBox="1">
            <a:spLocks/>
          </p:cNvSpPr>
          <p:nvPr/>
        </p:nvSpPr>
        <p:spPr>
          <a:xfrm>
            <a:off x="5613452" y="710505"/>
            <a:ext cx="4375991" cy="5436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3175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350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525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2700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5875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9050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2225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25400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8575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1800"/>
              </a:spcBef>
              <a:buNone/>
              <a:defRPr>
                <a:solidFill>
                  <a:srgbClr val="58595B"/>
                </a:solidFill>
                <a:latin typeface="Acherus Grotesque Regular"/>
                <a:ea typeface="Acherus Grotesque Regular"/>
                <a:cs typeface="Acherus Grotesque Regular"/>
                <a:sym typeface="Acherus Grotesque Regular"/>
              </a:defRPr>
            </a:pPr>
            <a:r>
              <a:rPr lang="en-US" sz="2000" b="1" kern="0" dirty="0">
                <a:solidFill>
                  <a:srgbClr val="58595B"/>
                </a:solidFill>
                <a:latin typeface="Raleway" pitchFamily="2" charset="77"/>
                <a:ea typeface="Acherus Grotesque Regular"/>
                <a:cs typeface="Acherus Grotesque Regular"/>
                <a:sym typeface="Acherus Grotesque Regular"/>
              </a:rPr>
              <a:t>Section 3 – Income &amp; Investments</a:t>
            </a:r>
          </a:p>
          <a:p>
            <a:pPr>
              <a:lnSpc>
                <a:spcPct val="80000"/>
              </a:lnSpc>
              <a:spcBef>
                <a:spcPts val="1800"/>
              </a:spcBef>
              <a:defRPr>
                <a:solidFill>
                  <a:srgbClr val="58595B"/>
                </a:solidFill>
                <a:latin typeface="Acherus Grotesque Regular"/>
                <a:ea typeface="Acherus Grotesque Regular"/>
                <a:cs typeface="Acherus Grotesque Regular"/>
                <a:sym typeface="Acherus Grotesque Regular"/>
              </a:defRPr>
            </a:pPr>
            <a:r>
              <a:rPr lang="en-US" sz="2000" kern="0" dirty="0">
                <a:solidFill>
                  <a:srgbClr val="58595B"/>
                </a:solidFill>
                <a:latin typeface="Raleway" pitchFamily="2" charset="77"/>
                <a:ea typeface="Acherus Grotesque Regular"/>
                <a:cs typeface="Acherus Grotesque Regular"/>
                <a:sym typeface="Acherus Grotesque Regular"/>
              </a:rPr>
              <a:t>Module 1 – Eliminating Debt</a:t>
            </a:r>
          </a:p>
          <a:p>
            <a:pPr>
              <a:lnSpc>
                <a:spcPct val="80000"/>
              </a:lnSpc>
              <a:spcBef>
                <a:spcPts val="1800"/>
              </a:spcBef>
              <a:defRPr>
                <a:solidFill>
                  <a:srgbClr val="58595B"/>
                </a:solidFill>
                <a:latin typeface="Acherus Grotesque Regular"/>
                <a:ea typeface="Acherus Grotesque Regular"/>
                <a:cs typeface="Acherus Grotesque Regular"/>
                <a:sym typeface="Acherus Grotesque Regular"/>
              </a:defRPr>
            </a:pPr>
            <a:r>
              <a:rPr lang="en-US" sz="2000" kern="0" dirty="0">
                <a:solidFill>
                  <a:srgbClr val="58595B"/>
                </a:solidFill>
                <a:latin typeface="Raleway" pitchFamily="2" charset="77"/>
                <a:ea typeface="Acherus Grotesque Regular"/>
                <a:cs typeface="Acherus Grotesque Regular"/>
                <a:sym typeface="Acherus Grotesque Regular"/>
              </a:rPr>
              <a:t>Module 2 – Future Income</a:t>
            </a:r>
          </a:p>
          <a:p>
            <a:pPr>
              <a:lnSpc>
                <a:spcPct val="80000"/>
              </a:lnSpc>
              <a:spcBef>
                <a:spcPts val="1800"/>
              </a:spcBef>
              <a:defRPr>
                <a:solidFill>
                  <a:srgbClr val="58595B"/>
                </a:solidFill>
                <a:latin typeface="Acherus Grotesque Regular"/>
                <a:ea typeface="Acherus Grotesque Regular"/>
                <a:cs typeface="Acherus Grotesque Regular"/>
                <a:sym typeface="Acherus Grotesque Regular"/>
              </a:defRPr>
            </a:pPr>
            <a:r>
              <a:rPr lang="en-US" sz="2000" kern="0" dirty="0">
                <a:solidFill>
                  <a:srgbClr val="58595B"/>
                </a:solidFill>
                <a:latin typeface="Raleway" pitchFamily="2" charset="77"/>
                <a:ea typeface="Acherus Grotesque Regular"/>
                <a:cs typeface="Acherus Grotesque Regular"/>
                <a:sym typeface="Acherus Grotesque Regular"/>
              </a:rPr>
              <a:t>Module 3 – Investments</a:t>
            </a:r>
          </a:p>
          <a:p>
            <a:pPr>
              <a:lnSpc>
                <a:spcPct val="80000"/>
              </a:lnSpc>
              <a:spcBef>
                <a:spcPts val="1800"/>
              </a:spcBef>
              <a:defRPr>
                <a:solidFill>
                  <a:srgbClr val="58595B"/>
                </a:solidFill>
                <a:latin typeface="Acherus Grotesque Regular"/>
                <a:ea typeface="Acherus Grotesque Regular"/>
                <a:cs typeface="Acherus Grotesque Regular"/>
                <a:sym typeface="Acherus Grotesque Regular"/>
              </a:defRPr>
            </a:pPr>
            <a:endParaRPr lang="en-US" sz="2000" kern="0" dirty="0">
              <a:solidFill>
                <a:srgbClr val="58595B"/>
              </a:solidFill>
              <a:latin typeface="Raleway" pitchFamily="2" charset="77"/>
              <a:ea typeface="Acherus Grotesque Regular"/>
              <a:cs typeface="Acherus Grotesque Regular"/>
              <a:sym typeface="Acherus Grotesque Regular"/>
            </a:endParaRPr>
          </a:p>
          <a:p>
            <a:pPr marL="0" indent="0">
              <a:lnSpc>
                <a:spcPct val="80000"/>
              </a:lnSpc>
              <a:spcBef>
                <a:spcPts val="1800"/>
              </a:spcBef>
              <a:buFontTx/>
              <a:buNone/>
              <a:defRPr>
                <a:solidFill>
                  <a:srgbClr val="58595B"/>
                </a:solidFill>
                <a:latin typeface="Acherus Grotesque Regular"/>
                <a:ea typeface="Acherus Grotesque Regular"/>
                <a:cs typeface="Acherus Grotesque Regular"/>
                <a:sym typeface="Acherus Grotesque Regular"/>
              </a:defRPr>
            </a:pPr>
            <a:endParaRPr lang="en-US" kern="0" dirty="0">
              <a:solidFill>
                <a:srgbClr val="58595B"/>
              </a:solidFill>
              <a:latin typeface="Raleway" pitchFamily="2" charset="77"/>
              <a:ea typeface="Acherus Grotesque Regular"/>
              <a:cs typeface="Acherus Grotesque Regular"/>
              <a:sym typeface="Acherus Grotesque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5231083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545A0-06A2-A07E-9474-35691EA9A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>
            <a:extLst>
              <a:ext uri="{FF2B5EF4-FFF2-40B4-BE49-F238E27FC236}">
                <a16:creationId xmlns:a16="http://schemas.microsoft.com/office/drawing/2014/main" id="{314DEF53-FED0-D46F-8CE7-617855745BCE}"/>
              </a:ext>
            </a:extLst>
          </p:cNvPr>
          <p:cNvSpPr/>
          <p:nvPr/>
        </p:nvSpPr>
        <p:spPr>
          <a:xfrm rot="10800000">
            <a:off x="1132110" y="-1"/>
            <a:ext cx="9927776" cy="1389525"/>
          </a:xfrm>
          <a:prstGeom prst="round2SameRect">
            <a:avLst/>
          </a:prstGeom>
          <a:solidFill>
            <a:srgbClr val="164C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000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75A793-74F6-79FB-061F-3C6A95FC2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8" y="364671"/>
            <a:ext cx="9144000" cy="657015"/>
          </a:xfrm>
        </p:spPr>
        <p:txBody>
          <a:bodyPr>
            <a:noAutofit/>
          </a:bodyPr>
          <a:lstStyle/>
          <a:p>
            <a:r>
              <a:rPr lang="en-US" sz="3200" b="1" spc="300" dirty="0">
                <a:solidFill>
                  <a:schemeClr val="bg1"/>
                </a:solidFill>
                <a:latin typeface="Aptos Black" panose="020B0004020202020204" pitchFamily="34" charset="0"/>
                <a:cs typeface="Aharoni" panose="02010803020104030203" pitchFamily="2" charset="-79"/>
              </a:rPr>
              <a:t>Set Your House In Order Study Content</a:t>
            </a:r>
            <a:endParaRPr lang="en-US" sz="3200" spc="300" dirty="0">
              <a:solidFill>
                <a:schemeClr val="bg1"/>
              </a:solidFill>
              <a:latin typeface="Aptos" panose="020B0004020202020204" pitchFamily="34" charset="0"/>
              <a:cs typeface="Aharoni" panose="02010803020104030203" pitchFamily="2" charset="-79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E8E501-96A6-D88D-FA35-0ED644B631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6790" y="2447777"/>
            <a:ext cx="2485514" cy="29629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1E4549-74C8-682E-121B-FE90B3F6F378}"/>
              </a:ext>
            </a:extLst>
          </p:cNvPr>
          <p:cNvSpPr txBox="1"/>
          <p:nvPr/>
        </p:nvSpPr>
        <p:spPr>
          <a:xfrm>
            <a:off x="5329037" y="1461050"/>
            <a:ext cx="3778749" cy="26632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58595B"/>
                </a:solidFill>
                <a:latin typeface="Acherus Grotesque Regular"/>
                <a:ea typeface="Acherus Grotesque Regular"/>
                <a:cs typeface="Acherus Grotesque Regular"/>
                <a:sym typeface="Acherus Grotesque Regular"/>
              </a:defRPr>
            </a:pPr>
            <a:r>
              <a:rPr kumimoji="0" lang="en-US" sz="1900" b="1" i="0" u="none" strike="noStrike" kern="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Raleway" pitchFamily="2" charset="77"/>
                <a:ea typeface="Acherus Grotesque Regular"/>
                <a:cs typeface="Acherus Grotesque Regular"/>
                <a:sym typeface="Acherus Grotesque Regular"/>
              </a:rPr>
              <a:t>Section 6 – Finishing Well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58595B"/>
                </a:solidFill>
                <a:latin typeface="Acherus Grotesque Regular"/>
                <a:ea typeface="Acherus Grotesque Regular"/>
                <a:cs typeface="Acherus Grotesque Regular"/>
                <a:sym typeface="Acherus Grotesque Regular"/>
              </a:defRPr>
            </a:pP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Raleway" pitchFamily="2" charset="77"/>
                <a:ea typeface="Acherus Grotesque Regular"/>
                <a:cs typeface="Acherus Grotesque Regular"/>
                <a:sym typeface="Acherus Grotesque Regular"/>
              </a:rPr>
              <a:t>Module 1 – Family Mission Statement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58595B"/>
                </a:solidFill>
                <a:latin typeface="Acherus Grotesque Regular"/>
                <a:ea typeface="Acherus Grotesque Regular"/>
                <a:cs typeface="Acherus Grotesque Regular"/>
                <a:sym typeface="Acherus Grotesque Regular"/>
              </a:defRPr>
            </a:pP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Raleway" pitchFamily="2" charset="77"/>
                <a:ea typeface="Acherus Grotesque Regular"/>
                <a:cs typeface="Acherus Grotesque Regular"/>
                <a:sym typeface="Acherus Grotesque Regular"/>
              </a:rPr>
              <a:t>Module 2 – Leaving a Spiritual Legacy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58595B"/>
                </a:solidFill>
                <a:latin typeface="Acherus Grotesque Regular"/>
                <a:ea typeface="Acherus Grotesque Regular"/>
                <a:cs typeface="Acherus Grotesque Regular"/>
                <a:sym typeface="Acherus Grotesque Regular"/>
              </a:defRPr>
            </a:pP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Raleway" pitchFamily="2" charset="77"/>
                <a:ea typeface="Acherus Grotesque Regular"/>
                <a:cs typeface="Acherus Grotesque Regular"/>
                <a:sym typeface="Acherus Grotesque Regular"/>
              </a:rPr>
              <a:t>Module 3 – The Finishing Well Reunion</a:t>
            </a:r>
          </a:p>
        </p:txBody>
      </p:sp>
      <p:sp>
        <p:nvSpPr>
          <p:cNvPr id="9" name="Bullet point 1…">
            <a:extLst>
              <a:ext uri="{FF2B5EF4-FFF2-40B4-BE49-F238E27FC236}">
                <a16:creationId xmlns:a16="http://schemas.microsoft.com/office/drawing/2014/main" id="{27D29F5A-3D49-ACFF-6DAC-419068B0F08D}"/>
              </a:ext>
            </a:extLst>
          </p:cNvPr>
          <p:cNvSpPr txBox="1">
            <a:spLocks/>
          </p:cNvSpPr>
          <p:nvPr/>
        </p:nvSpPr>
        <p:spPr>
          <a:xfrm>
            <a:off x="1132110" y="1888023"/>
            <a:ext cx="3581250" cy="4082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 anchor="ctr">
            <a:normAutofit fontScale="92500" lnSpcReduction="10000"/>
          </a:bodyPr>
          <a:lstStyle>
            <a:lvl1pPr marL="3175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350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525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2700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5875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9050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2225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25400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8575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1800"/>
              </a:spcBef>
              <a:buNone/>
              <a:defRPr>
                <a:solidFill>
                  <a:srgbClr val="58595B"/>
                </a:solidFill>
                <a:latin typeface="Acherus Grotesque Regular"/>
                <a:ea typeface="Acherus Grotesque Regular"/>
                <a:cs typeface="Acherus Grotesque Regular"/>
                <a:sym typeface="Acherus Grotesque Regular"/>
              </a:defRPr>
            </a:pPr>
            <a:r>
              <a:rPr lang="en-US" sz="2100" b="1" kern="0" dirty="0">
                <a:solidFill>
                  <a:srgbClr val="58595B"/>
                </a:solidFill>
                <a:latin typeface="Raleway" pitchFamily="2" charset="77"/>
                <a:ea typeface="Acherus Grotesque Regular"/>
                <a:cs typeface="Acherus Grotesque Regular"/>
                <a:sym typeface="Acherus Grotesque Regular"/>
              </a:rPr>
              <a:t>Section 4 – Life &amp; Death</a:t>
            </a:r>
          </a:p>
          <a:p>
            <a:pPr>
              <a:lnSpc>
                <a:spcPct val="80000"/>
              </a:lnSpc>
              <a:spcBef>
                <a:spcPts val="1800"/>
              </a:spcBef>
              <a:defRPr>
                <a:solidFill>
                  <a:srgbClr val="58595B"/>
                </a:solidFill>
                <a:latin typeface="Acherus Grotesque Regular"/>
                <a:ea typeface="Acherus Grotesque Regular"/>
                <a:cs typeface="Acherus Grotesque Regular"/>
                <a:sym typeface="Acherus Grotesque Regular"/>
              </a:defRPr>
            </a:pPr>
            <a:r>
              <a:rPr lang="en-US" sz="2100" kern="0" dirty="0">
                <a:solidFill>
                  <a:schemeClr val="tx1"/>
                </a:solidFill>
                <a:latin typeface="Raleway" pitchFamily="2" charset="77"/>
                <a:ea typeface="Acherus Grotesque Regular"/>
                <a:cs typeface="Acherus Grotesque Regular"/>
                <a:sym typeface="Acherus Grotesque Regular"/>
              </a:rPr>
              <a:t>Module 1 – Insurance</a:t>
            </a:r>
          </a:p>
          <a:p>
            <a:pPr>
              <a:lnSpc>
                <a:spcPct val="80000"/>
              </a:lnSpc>
              <a:spcBef>
                <a:spcPts val="1800"/>
              </a:spcBef>
              <a:defRPr>
                <a:solidFill>
                  <a:srgbClr val="58595B"/>
                </a:solidFill>
                <a:latin typeface="Acherus Grotesque Regular"/>
                <a:ea typeface="Acherus Grotesque Regular"/>
                <a:cs typeface="Acherus Grotesque Regular"/>
                <a:sym typeface="Acherus Grotesque Regular"/>
              </a:defRPr>
            </a:pPr>
            <a:r>
              <a:rPr lang="en-US" sz="2100" kern="0" dirty="0">
                <a:solidFill>
                  <a:schemeClr val="tx1"/>
                </a:solidFill>
                <a:latin typeface="Raleway" pitchFamily="2" charset="77"/>
                <a:ea typeface="Acherus Grotesque Regular"/>
                <a:cs typeface="Acherus Grotesque Regular"/>
                <a:sym typeface="Acherus Grotesque Regular"/>
              </a:rPr>
              <a:t>Module 2 – Health Care Decisions</a:t>
            </a:r>
          </a:p>
          <a:p>
            <a:pPr>
              <a:lnSpc>
                <a:spcPct val="80000"/>
              </a:lnSpc>
              <a:spcBef>
                <a:spcPts val="1800"/>
              </a:spcBef>
              <a:defRPr>
                <a:solidFill>
                  <a:srgbClr val="58595B"/>
                </a:solidFill>
                <a:latin typeface="Acherus Grotesque Regular"/>
                <a:ea typeface="Acherus Grotesque Regular"/>
                <a:cs typeface="Acherus Grotesque Regular"/>
                <a:sym typeface="Acherus Grotesque Regular"/>
              </a:defRPr>
            </a:pPr>
            <a:r>
              <a:rPr lang="en-US" sz="2100" kern="0" dirty="0">
                <a:solidFill>
                  <a:schemeClr val="tx1"/>
                </a:solidFill>
                <a:latin typeface="Raleway" pitchFamily="2" charset="77"/>
                <a:ea typeface="Acherus Grotesque Regular"/>
                <a:cs typeface="Acherus Grotesque Regular"/>
                <a:sym typeface="Acherus Grotesque Regular"/>
              </a:rPr>
              <a:t>Module 3 – Going Home </a:t>
            </a:r>
          </a:p>
          <a:p>
            <a:pPr marL="0" indent="0">
              <a:lnSpc>
                <a:spcPct val="80000"/>
              </a:lnSpc>
              <a:spcBef>
                <a:spcPts val="1800"/>
              </a:spcBef>
              <a:buFontTx/>
              <a:buNone/>
              <a:defRPr>
                <a:solidFill>
                  <a:srgbClr val="58595B"/>
                </a:solidFill>
                <a:latin typeface="Acherus Grotesque Regular"/>
                <a:ea typeface="Acherus Grotesque Regular"/>
                <a:cs typeface="Acherus Grotesque Regular"/>
                <a:sym typeface="Acherus Grotesque Regular"/>
              </a:defRPr>
            </a:pPr>
            <a:r>
              <a:rPr lang="en-US" sz="2100" b="1" kern="0" dirty="0">
                <a:solidFill>
                  <a:schemeClr val="tx1"/>
                </a:solidFill>
                <a:latin typeface="Raleway" pitchFamily="2" charset="77"/>
                <a:ea typeface="Acherus Grotesque Regular"/>
                <a:cs typeface="Acherus Grotesque Regular"/>
                <a:sym typeface="Acherus Grotesque Regular"/>
              </a:rPr>
              <a:t>Section 5 –Can’t Take It With You</a:t>
            </a:r>
          </a:p>
          <a:p>
            <a:pPr>
              <a:lnSpc>
                <a:spcPct val="80000"/>
              </a:lnSpc>
              <a:spcBef>
                <a:spcPts val="1800"/>
              </a:spcBef>
              <a:defRPr>
                <a:solidFill>
                  <a:srgbClr val="58595B"/>
                </a:solidFill>
                <a:latin typeface="Acherus Grotesque Regular"/>
                <a:ea typeface="Acherus Grotesque Regular"/>
                <a:cs typeface="Acherus Grotesque Regular"/>
                <a:sym typeface="Acherus Grotesque Regular"/>
              </a:defRPr>
            </a:pPr>
            <a:r>
              <a:rPr lang="en-US" sz="2100" kern="0" dirty="0">
                <a:solidFill>
                  <a:schemeClr val="tx1"/>
                </a:solidFill>
                <a:latin typeface="Raleway" pitchFamily="2" charset="77"/>
                <a:ea typeface="Acherus Grotesque Regular"/>
                <a:cs typeface="Acherus Grotesque Regular"/>
                <a:sym typeface="Acherus Grotesque Regular"/>
              </a:rPr>
              <a:t>Module 1 – Near &amp; Dear To You </a:t>
            </a:r>
          </a:p>
          <a:p>
            <a:pPr>
              <a:lnSpc>
                <a:spcPct val="80000"/>
              </a:lnSpc>
              <a:spcBef>
                <a:spcPts val="1800"/>
              </a:spcBef>
              <a:defRPr>
                <a:solidFill>
                  <a:srgbClr val="58595B"/>
                </a:solidFill>
                <a:latin typeface="Acherus Grotesque Regular"/>
                <a:ea typeface="Acherus Grotesque Regular"/>
                <a:cs typeface="Acherus Grotesque Regular"/>
                <a:sym typeface="Acherus Grotesque Regular"/>
              </a:defRPr>
            </a:pPr>
            <a:r>
              <a:rPr lang="en-US" sz="2100" kern="0" dirty="0">
                <a:solidFill>
                  <a:schemeClr val="tx1"/>
                </a:solidFill>
                <a:latin typeface="Raleway" pitchFamily="2" charset="77"/>
                <a:ea typeface="Acherus Grotesque Regular"/>
                <a:cs typeface="Acherus Grotesque Regular"/>
                <a:sym typeface="Acherus Grotesque Regular"/>
              </a:rPr>
              <a:t>Module 2 – Generosity</a:t>
            </a:r>
          </a:p>
          <a:p>
            <a:pPr>
              <a:lnSpc>
                <a:spcPct val="80000"/>
              </a:lnSpc>
              <a:spcBef>
                <a:spcPts val="1800"/>
              </a:spcBef>
              <a:defRPr>
                <a:solidFill>
                  <a:srgbClr val="58595B"/>
                </a:solidFill>
                <a:latin typeface="Acherus Grotesque Regular"/>
                <a:ea typeface="Acherus Grotesque Regular"/>
                <a:cs typeface="Acherus Grotesque Regular"/>
                <a:sym typeface="Acherus Grotesque Regular"/>
              </a:defRPr>
            </a:pPr>
            <a:r>
              <a:rPr lang="en-US" sz="2100" kern="0" dirty="0">
                <a:solidFill>
                  <a:schemeClr val="tx1"/>
                </a:solidFill>
                <a:latin typeface="Raleway" pitchFamily="2" charset="77"/>
                <a:ea typeface="Acherus Grotesque Regular"/>
                <a:cs typeface="Acherus Grotesque Regular"/>
                <a:sym typeface="Acherus Grotesque Regular"/>
              </a:rPr>
              <a:t>Module 3 – Estate Planning</a:t>
            </a:r>
          </a:p>
          <a:p>
            <a:pPr marL="0" indent="0">
              <a:lnSpc>
                <a:spcPct val="80000"/>
              </a:lnSpc>
              <a:spcBef>
                <a:spcPts val="1800"/>
              </a:spcBef>
              <a:buFontTx/>
              <a:buNone/>
              <a:defRPr>
                <a:solidFill>
                  <a:srgbClr val="58595B"/>
                </a:solidFill>
                <a:latin typeface="Acherus Grotesque Regular"/>
                <a:ea typeface="Acherus Grotesque Regular"/>
                <a:cs typeface="Acherus Grotesque Regular"/>
                <a:sym typeface="Acherus Grotesque Regular"/>
              </a:defRPr>
            </a:pPr>
            <a:endParaRPr lang="en-US" kern="0" dirty="0">
              <a:solidFill>
                <a:srgbClr val="58595B"/>
              </a:solidFill>
              <a:latin typeface="Raleway" pitchFamily="2" charset="77"/>
              <a:ea typeface="Acherus Grotesque Regular"/>
              <a:cs typeface="Acherus Grotesque Regular"/>
              <a:sym typeface="Acherus Grotesque Regular"/>
            </a:endParaRPr>
          </a:p>
        </p:txBody>
      </p:sp>
    </p:spTree>
    <p:extLst>
      <p:ext uri="{BB962C8B-B14F-4D97-AF65-F5344CB8AC3E}">
        <p14:creationId xmlns:p14="http://schemas.microsoft.com/office/powerpoint/2010/main" val="6167106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545A0-06A2-A07E-9474-35691EA9A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>
            <a:extLst>
              <a:ext uri="{FF2B5EF4-FFF2-40B4-BE49-F238E27FC236}">
                <a16:creationId xmlns:a16="http://schemas.microsoft.com/office/drawing/2014/main" id="{314DEF53-FED0-D46F-8CE7-617855745BCE}"/>
              </a:ext>
            </a:extLst>
          </p:cNvPr>
          <p:cNvSpPr/>
          <p:nvPr/>
        </p:nvSpPr>
        <p:spPr>
          <a:xfrm rot="10800000">
            <a:off x="1132110" y="-1"/>
            <a:ext cx="9927776" cy="1389525"/>
          </a:xfrm>
          <a:prstGeom prst="round2SameRect">
            <a:avLst/>
          </a:prstGeom>
          <a:solidFill>
            <a:srgbClr val="164C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000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75A793-74F6-79FB-061F-3C6A95FC2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8" y="364671"/>
            <a:ext cx="9144000" cy="657015"/>
          </a:xfrm>
        </p:spPr>
        <p:txBody>
          <a:bodyPr>
            <a:noAutofit/>
          </a:bodyPr>
          <a:lstStyle/>
          <a:p>
            <a:r>
              <a:rPr lang="en-US" sz="3200" b="1" spc="300" dirty="0">
                <a:solidFill>
                  <a:schemeClr val="bg1"/>
                </a:solidFill>
                <a:latin typeface="Aptos Black" panose="020B0004020202020204" pitchFamily="34" charset="0"/>
                <a:cs typeface="Aharoni" panose="02010803020104030203" pitchFamily="2" charset="-79"/>
              </a:rPr>
              <a:t>Compass eBooks – Create an Account</a:t>
            </a:r>
            <a:endParaRPr lang="en-US" sz="3200" spc="300" dirty="0">
              <a:solidFill>
                <a:schemeClr val="bg1"/>
              </a:solidFill>
              <a:latin typeface="Aptos" panose="020B0004020202020204" pitchFamily="34" charset="0"/>
              <a:cs typeface="Aharoni" panose="02010803020104030203" pitchFamily="2" charset="-79"/>
            </a:endParaRP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4362D145-1B32-4575-7206-013F4E15C874}"/>
              </a:ext>
            </a:extLst>
          </p:cNvPr>
          <p:cNvSpPr/>
          <p:nvPr/>
        </p:nvSpPr>
        <p:spPr>
          <a:xfrm rot="19308566">
            <a:off x="2578502" y="4840148"/>
            <a:ext cx="377754" cy="871044"/>
          </a:xfrm>
          <a:prstGeom prst="downArrow">
            <a:avLst/>
          </a:prstGeom>
          <a:solidFill>
            <a:srgbClr val="EF6611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4" name="Picture 3" descr="A login screen with a red arrow pointing to the login screen&#10;&#10;Description automatically generated">
            <a:extLst>
              <a:ext uri="{FF2B5EF4-FFF2-40B4-BE49-F238E27FC236}">
                <a16:creationId xmlns:a16="http://schemas.microsoft.com/office/drawing/2014/main" id="{3D5C9DFF-D9E3-4B74-C188-0376C9B71A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104" y="1494145"/>
            <a:ext cx="7745791" cy="528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8593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545A0-06A2-A07E-9474-35691EA9A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>
            <a:extLst>
              <a:ext uri="{FF2B5EF4-FFF2-40B4-BE49-F238E27FC236}">
                <a16:creationId xmlns:a16="http://schemas.microsoft.com/office/drawing/2014/main" id="{314DEF53-FED0-D46F-8CE7-617855745BCE}"/>
              </a:ext>
            </a:extLst>
          </p:cNvPr>
          <p:cNvSpPr/>
          <p:nvPr/>
        </p:nvSpPr>
        <p:spPr>
          <a:xfrm rot="10800000">
            <a:off x="1132110" y="-1"/>
            <a:ext cx="9927776" cy="1389525"/>
          </a:xfrm>
          <a:prstGeom prst="round2SameRect">
            <a:avLst/>
          </a:prstGeom>
          <a:solidFill>
            <a:srgbClr val="164C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000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75A793-74F6-79FB-061F-3C6A95FC2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8" y="364671"/>
            <a:ext cx="9144000" cy="657015"/>
          </a:xfrm>
        </p:spPr>
        <p:txBody>
          <a:bodyPr>
            <a:noAutofit/>
          </a:bodyPr>
          <a:lstStyle/>
          <a:p>
            <a:r>
              <a:rPr lang="en-US" sz="3200" b="1" spc="300" dirty="0">
                <a:solidFill>
                  <a:schemeClr val="bg1"/>
                </a:solidFill>
                <a:latin typeface="Aptos Black" panose="020B0004020202020204" pitchFamily="34" charset="0"/>
                <a:cs typeface="Aharoni" panose="02010803020104030203" pitchFamily="2" charset="-79"/>
              </a:rPr>
              <a:t>Compass eBooks – Create an Account</a:t>
            </a:r>
            <a:endParaRPr lang="en-US" sz="3200" spc="300" dirty="0">
              <a:solidFill>
                <a:schemeClr val="bg1"/>
              </a:solidFill>
              <a:latin typeface="Aptos" panose="020B0004020202020204" pitchFamily="34" charset="0"/>
              <a:cs typeface="Aharoni" panose="02010803020104030203" pitchFamily="2" charset="-79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1B78A2-02FB-9591-6841-08284E369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210" y="1386359"/>
            <a:ext cx="7705576" cy="5359572"/>
          </a:xfrm>
          <a:prstGeom prst="rect">
            <a:avLst/>
          </a:prstGeom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EB12618D-EE7A-58A9-68E6-E7C3E5E14F51}"/>
              </a:ext>
            </a:extLst>
          </p:cNvPr>
          <p:cNvSpPr/>
          <p:nvPr/>
        </p:nvSpPr>
        <p:spPr>
          <a:xfrm rot="17877406">
            <a:off x="3511660" y="4160708"/>
            <a:ext cx="402120" cy="1123811"/>
          </a:xfrm>
          <a:prstGeom prst="downArrow">
            <a:avLst>
              <a:gd name="adj1" fmla="val 38056"/>
              <a:gd name="adj2" fmla="val 51422"/>
            </a:avLst>
          </a:prstGeom>
          <a:solidFill>
            <a:srgbClr val="FF0000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2682629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545A0-06A2-A07E-9474-35691EA9A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>
            <a:extLst>
              <a:ext uri="{FF2B5EF4-FFF2-40B4-BE49-F238E27FC236}">
                <a16:creationId xmlns:a16="http://schemas.microsoft.com/office/drawing/2014/main" id="{314DEF53-FED0-D46F-8CE7-617855745BCE}"/>
              </a:ext>
            </a:extLst>
          </p:cNvPr>
          <p:cNvSpPr/>
          <p:nvPr/>
        </p:nvSpPr>
        <p:spPr>
          <a:xfrm rot="10800000">
            <a:off x="1132110" y="-1"/>
            <a:ext cx="9927776" cy="1389525"/>
          </a:xfrm>
          <a:prstGeom prst="round2SameRect">
            <a:avLst/>
          </a:prstGeom>
          <a:solidFill>
            <a:srgbClr val="164C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000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75A793-74F6-79FB-061F-3C6A95FC2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8" y="364671"/>
            <a:ext cx="9144000" cy="657015"/>
          </a:xfrm>
        </p:spPr>
        <p:txBody>
          <a:bodyPr>
            <a:noAutofit/>
          </a:bodyPr>
          <a:lstStyle/>
          <a:p>
            <a:r>
              <a:rPr lang="en-US" sz="3600" b="1" spc="300" dirty="0">
                <a:solidFill>
                  <a:schemeClr val="bg1"/>
                </a:solidFill>
                <a:latin typeface="Aptos Black" panose="020B0004020202020204" pitchFamily="34" charset="0"/>
                <a:cs typeface="Aharoni" panose="02010803020104030203" pitchFamily="2" charset="-79"/>
              </a:rPr>
              <a:t>Compass eBooks – Sign In</a:t>
            </a:r>
            <a:endParaRPr lang="en-US" sz="3600" spc="300" dirty="0">
              <a:solidFill>
                <a:schemeClr val="bg1"/>
              </a:solidFill>
              <a:latin typeface="Aptos" panose="020B0004020202020204" pitchFamily="34" charset="0"/>
              <a:cs typeface="Aharoni" panose="02010803020104030203" pitchFamily="2" charset="-79"/>
            </a:endParaRP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4362D145-1B32-4575-7206-013F4E15C874}"/>
              </a:ext>
            </a:extLst>
          </p:cNvPr>
          <p:cNvSpPr/>
          <p:nvPr/>
        </p:nvSpPr>
        <p:spPr>
          <a:xfrm rot="19308566">
            <a:off x="2578502" y="4840148"/>
            <a:ext cx="377754" cy="871044"/>
          </a:xfrm>
          <a:prstGeom prst="downArrow">
            <a:avLst/>
          </a:prstGeom>
          <a:solidFill>
            <a:srgbClr val="EF6611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5" name="Picture 4" descr="A screenshot of a login form&#10;&#10;Description automatically generated">
            <a:extLst>
              <a:ext uri="{FF2B5EF4-FFF2-40B4-BE49-F238E27FC236}">
                <a16:creationId xmlns:a16="http://schemas.microsoft.com/office/drawing/2014/main" id="{D74EA642-9F87-608F-8ACD-833A3392B5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081" y="1386359"/>
            <a:ext cx="8259833" cy="5354408"/>
          </a:xfrm>
          <a:prstGeom prst="rect">
            <a:avLst/>
          </a:prstGeom>
        </p:spPr>
      </p:pic>
      <p:sp>
        <p:nvSpPr>
          <p:cNvPr id="3" name="Arrow: Down 2">
            <a:extLst>
              <a:ext uri="{FF2B5EF4-FFF2-40B4-BE49-F238E27FC236}">
                <a16:creationId xmlns:a16="http://schemas.microsoft.com/office/drawing/2014/main" id="{B48A2EFA-9AB6-89DD-F261-A1A9C9E54822}"/>
              </a:ext>
            </a:extLst>
          </p:cNvPr>
          <p:cNvSpPr/>
          <p:nvPr/>
        </p:nvSpPr>
        <p:spPr>
          <a:xfrm rot="17479550">
            <a:off x="3221464" y="4072346"/>
            <a:ext cx="402120" cy="1123811"/>
          </a:xfrm>
          <a:prstGeom prst="downArrow">
            <a:avLst>
              <a:gd name="adj1" fmla="val 38056"/>
              <a:gd name="adj2" fmla="val 51422"/>
            </a:avLst>
          </a:prstGeom>
          <a:solidFill>
            <a:srgbClr val="FF0000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543107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FD24DE42-0EAB-DF44-2B11-2449B387CE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903" y="822955"/>
            <a:ext cx="1920244" cy="26060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19BE6F-AADD-4ABC-AA14-B22AF4ECC1F6}"/>
              </a:ext>
            </a:extLst>
          </p:cNvPr>
          <p:cNvSpPr txBox="1"/>
          <p:nvPr/>
        </p:nvSpPr>
        <p:spPr>
          <a:xfrm>
            <a:off x="2172832" y="3685257"/>
            <a:ext cx="79127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chemeClr val="bg1"/>
                </a:solidFill>
                <a:latin typeface="Aptos Black" panose="020B0004020202020204" pitchFamily="34" charset="0"/>
              </a:rPr>
              <a:t>Using the eBook Option</a:t>
            </a:r>
            <a:endParaRPr lang="en-US" sz="3600" dirty="0">
              <a:solidFill>
                <a:schemeClr val="bg1"/>
              </a:solidFill>
              <a:latin typeface="Aptos Black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029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111630E-3499-1BC8-EDDF-72B0B656D8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2313" y="810351"/>
            <a:ext cx="5743496" cy="18764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132B48D-E5DA-72C8-C19A-0D534702AB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5809" y="1893366"/>
            <a:ext cx="2863752" cy="34138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A52A2E-EEDC-2FE1-352D-CCBDF03A5916}"/>
              </a:ext>
            </a:extLst>
          </p:cNvPr>
          <p:cNvSpPr txBox="1"/>
          <p:nvPr/>
        </p:nvSpPr>
        <p:spPr>
          <a:xfrm>
            <a:off x="2227826" y="4513808"/>
            <a:ext cx="597152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ptos Black" panose="020B0004020202020204" pitchFamily="34" charset="0"/>
              </a:rPr>
              <a:t>Set Your House in Order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Aptos Black" panose="020B0004020202020204" pitchFamily="34" charset="0"/>
              </a:rPr>
              <a:t>Orientation | Month, Date, Year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635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545A0-06A2-A07E-9474-35691EA9A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>
            <a:extLst>
              <a:ext uri="{FF2B5EF4-FFF2-40B4-BE49-F238E27FC236}">
                <a16:creationId xmlns:a16="http://schemas.microsoft.com/office/drawing/2014/main" id="{314DEF53-FED0-D46F-8CE7-617855745BCE}"/>
              </a:ext>
            </a:extLst>
          </p:cNvPr>
          <p:cNvSpPr/>
          <p:nvPr/>
        </p:nvSpPr>
        <p:spPr>
          <a:xfrm rot="10800000">
            <a:off x="1132110" y="-1"/>
            <a:ext cx="9927776" cy="1389525"/>
          </a:xfrm>
          <a:prstGeom prst="round2SameRect">
            <a:avLst/>
          </a:prstGeom>
          <a:solidFill>
            <a:srgbClr val="164C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000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75A793-74F6-79FB-061F-3C6A95FC2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8" y="364671"/>
            <a:ext cx="9144000" cy="657015"/>
          </a:xfrm>
        </p:spPr>
        <p:txBody>
          <a:bodyPr>
            <a:noAutofit/>
          </a:bodyPr>
          <a:lstStyle/>
          <a:p>
            <a:r>
              <a:rPr lang="en-US" sz="3600" b="1" spc="300" dirty="0">
                <a:solidFill>
                  <a:schemeClr val="bg1"/>
                </a:solidFill>
                <a:latin typeface="Aptos Black" panose="020B0004020202020204" pitchFamily="34" charset="0"/>
                <a:cs typeface="Aharoni" panose="02010803020104030203" pitchFamily="2" charset="-79"/>
              </a:rPr>
              <a:t>Compass eBooks – Home Screen</a:t>
            </a:r>
            <a:endParaRPr lang="en-US" sz="3600" spc="300" dirty="0">
              <a:solidFill>
                <a:schemeClr val="bg1"/>
              </a:solidFill>
              <a:latin typeface="Aptos" panose="020B0004020202020204" pitchFamily="34" charset="0"/>
              <a:cs typeface="Aharoni" panose="02010803020104030203" pitchFamily="2" charset="-79"/>
            </a:endParaRPr>
          </a:p>
        </p:txBody>
      </p:sp>
      <p:pic>
        <p:nvPicPr>
          <p:cNvPr id="10" name="Picture 9" descr="A screenshot of a website&#10;&#10;Description automatically generated">
            <a:extLst>
              <a:ext uri="{FF2B5EF4-FFF2-40B4-BE49-F238E27FC236}">
                <a16:creationId xmlns:a16="http://schemas.microsoft.com/office/drawing/2014/main" id="{107AC52B-CCB6-E5EF-296C-20359E2709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222" y="1417397"/>
            <a:ext cx="5400328" cy="53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1223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545A0-06A2-A07E-9474-35691EA9A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>
            <a:extLst>
              <a:ext uri="{FF2B5EF4-FFF2-40B4-BE49-F238E27FC236}">
                <a16:creationId xmlns:a16="http://schemas.microsoft.com/office/drawing/2014/main" id="{314DEF53-FED0-D46F-8CE7-617855745BCE}"/>
              </a:ext>
            </a:extLst>
          </p:cNvPr>
          <p:cNvSpPr/>
          <p:nvPr/>
        </p:nvSpPr>
        <p:spPr>
          <a:xfrm rot="10800000">
            <a:off x="1132110" y="-1"/>
            <a:ext cx="9927776" cy="1389525"/>
          </a:xfrm>
          <a:prstGeom prst="round2SameRect">
            <a:avLst/>
          </a:prstGeom>
          <a:solidFill>
            <a:srgbClr val="164C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000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75A793-74F6-79FB-061F-3C6A95FC2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8" y="364671"/>
            <a:ext cx="9144000" cy="657015"/>
          </a:xfrm>
        </p:spPr>
        <p:txBody>
          <a:bodyPr>
            <a:noAutofit/>
          </a:bodyPr>
          <a:lstStyle/>
          <a:p>
            <a:r>
              <a:rPr lang="en-US" sz="3600" b="1" spc="300" dirty="0">
                <a:solidFill>
                  <a:schemeClr val="bg1"/>
                </a:solidFill>
                <a:latin typeface="Aptos Black" panose="020B0004020202020204" pitchFamily="34" charset="0"/>
                <a:cs typeface="Aharoni" panose="02010803020104030203" pitchFamily="2" charset="-79"/>
              </a:rPr>
              <a:t>Compass eBooks – Home Screen</a:t>
            </a:r>
            <a:endParaRPr lang="en-US" sz="3600" spc="300" dirty="0">
              <a:solidFill>
                <a:schemeClr val="bg1"/>
              </a:solidFill>
              <a:latin typeface="Aptos" panose="020B0004020202020204" pitchFamily="34" charset="0"/>
              <a:cs typeface="Aharoni" panose="02010803020104030203" pitchFamily="2" charset="-79"/>
            </a:endParaRPr>
          </a:p>
        </p:txBody>
      </p:sp>
      <p:pic>
        <p:nvPicPr>
          <p:cNvPr id="6" name="Picture 5" descr="A green and white website with several images&#10;&#10;Description automatically generated">
            <a:extLst>
              <a:ext uri="{FF2B5EF4-FFF2-40B4-BE49-F238E27FC236}">
                <a16:creationId xmlns:a16="http://schemas.microsoft.com/office/drawing/2014/main" id="{C9C4B7CD-A745-4104-43DA-39114D96C0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858" y="1386359"/>
            <a:ext cx="7062280" cy="5122333"/>
          </a:xfrm>
          <a:prstGeom prst="rect">
            <a:avLst/>
          </a:prstGeom>
        </p:spPr>
      </p:pic>
      <p:sp>
        <p:nvSpPr>
          <p:cNvPr id="3" name="Arrow: Down 2">
            <a:extLst>
              <a:ext uri="{FF2B5EF4-FFF2-40B4-BE49-F238E27FC236}">
                <a16:creationId xmlns:a16="http://schemas.microsoft.com/office/drawing/2014/main" id="{C9C69DE7-FA9B-0FCA-B8D6-F70236093F79}"/>
              </a:ext>
            </a:extLst>
          </p:cNvPr>
          <p:cNvSpPr/>
          <p:nvPr/>
        </p:nvSpPr>
        <p:spPr>
          <a:xfrm rot="18252337">
            <a:off x="2363797" y="4754094"/>
            <a:ext cx="402120" cy="1123811"/>
          </a:xfrm>
          <a:prstGeom prst="downArrow">
            <a:avLst>
              <a:gd name="adj1" fmla="val 38056"/>
              <a:gd name="adj2" fmla="val 51422"/>
            </a:avLst>
          </a:prstGeom>
          <a:solidFill>
            <a:srgbClr val="FF0000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4541145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545A0-06A2-A07E-9474-35691EA9A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>
            <a:extLst>
              <a:ext uri="{FF2B5EF4-FFF2-40B4-BE49-F238E27FC236}">
                <a16:creationId xmlns:a16="http://schemas.microsoft.com/office/drawing/2014/main" id="{314DEF53-FED0-D46F-8CE7-617855745BCE}"/>
              </a:ext>
            </a:extLst>
          </p:cNvPr>
          <p:cNvSpPr/>
          <p:nvPr/>
        </p:nvSpPr>
        <p:spPr>
          <a:xfrm rot="10800000">
            <a:off x="1132110" y="-1"/>
            <a:ext cx="9927776" cy="1389525"/>
          </a:xfrm>
          <a:prstGeom prst="round2SameRect">
            <a:avLst/>
          </a:prstGeom>
          <a:solidFill>
            <a:srgbClr val="164C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000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75A793-74F6-79FB-061F-3C6A95FC2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8" y="364671"/>
            <a:ext cx="9144000" cy="657015"/>
          </a:xfrm>
        </p:spPr>
        <p:txBody>
          <a:bodyPr>
            <a:noAutofit/>
          </a:bodyPr>
          <a:lstStyle/>
          <a:p>
            <a:r>
              <a:rPr lang="en-US" sz="3600" b="1" spc="300" dirty="0">
                <a:solidFill>
                  <a:schemeClr val="bg1"/>
                </a:solidFill>
                <a:latin typeface="Aptos Black" panose="020B0004020202020204" pitchFamily="34" charset="0"/>
                <a:cs typeface="Aharoni" panose="02010803020104030203" pitchFamily="2" charset="-79"/>
              </a:rPr>
              <a:t>Compass eBooks – Library</a:t>
            </a:r>
            <a:endParaRPr lang="en-US" sz="3600" spc="300" dirty="0">
              <a:solidFill>
                <a:schemeClr val="bg1"/>
              </a:solidFill>
              <a:latin typeface="Aptos" panose="020B0004020202020204" pitchFamily="34" charset="0"/>
              <a:cs typeface="Aharoni" panose="02010803020104030203" pitchFamily="2" charset="-79"/>
            </a:endParaRPr>
          </a:p>
        </p:txBody>
      </p:sp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FA224EA6-7F1C-2539-73C7-2CE7BDA261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702" y="1452070"/>
            <a:ext cx="6128596" cy="5319409"/>
          </a:xfrm>
          <a:prstGeom prst="rect">
            <a:avLst/>
          </a:prstGeom>
        </p:spPr>
      </p:pic>
      <p:sp>
        <p:nvSpPr>
          <p:cNvPr id="9" name="Arrow: Down 8">
            <a:extLst>
              <a:ext uri="{FF2B5EF4-FFF2-40B4-BE49-F238E27FC236}">
                <a16:creationId xmlns:a16="http://schemas.microsoft.com/office/drawing/2014/main" id="{64E771CB-3B01-7389-40A5-C3942FB7D7BA}"/>
              </a:ext>
            </a:extLst>
          </p:cNvPr>
          <p:cNvSpPr/>
          <p:nvPr/>
        </p:nvSpPr>
        <p:spPr>
          <a:xfrm rot="2950291">
            <a:off x="7003547" y="5280364"/>
            <a:ext cx="402120" cy="1123811"/>
          </a:xfrm>
          <a:prstGeom prst="downArrow">
            <a:avLst>
              <a:gd name="adj1" fmla="val 38056"/>
              <a:gd name="adj2" fmla="val 51422"/>
            </a:avLst>
          </a:prstGeom>
          <a:solidFill>
            <a:srgbClr val="FF0000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619436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545A0-06A2-A07E-9474-35691EA9A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>
            <a:extLst>
              <a:ext uri="{FF2B5EF4-FFF2-40B4-BE49-F238E27FC236}">
                <a16:creationId xmlns:a16="http://schemas.microsoft.com/office/drawing/2014/main" id="{314DEF53-FED0-D46F-8CE7-617855745BCE}"/>
              </a:ext>
            </a:extLst>
          </p:cNvPr>
          <p:cNvSpPr/>
          <p:nvPr/>
        </p:nvSpPr>
        <p:spPr>
          <a:xfrm rot="10800000">
            <a:off x="1132110" y="-1"/>
            <a:ext cx="9927776" cy="1389525"/>
          </a:xfrm>
          <a:prstGeom prst="round2SameRect">
            <a:avLst/>
          </a:prstGeom>
          <a:solidFill>
            <a:srgbClr val="164C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000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75A793-74F6-79FB-061F-3C6A95FC2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8" y="364671"/>
            <a:ext cx="9144000" cy="657015"/>
          </a:xfrm>
        </p:spPr>
        <p:txBody>
          <a:bodyPr>
            <a:noAutofit/>
          </a:bodyPr>
          <a:lstStyle/>
          <a:p>
            <a:r>
              <a:rPr lang="en-US" sz="3600" b="1" spc="300" dirty="0">
                <a:solidFill>
                  <a:schemeClr val="bg1"/>
                </a:solidFill>
                <a:latin typeface="Aptos Black" panose="020B0004020202020204" pitchFamily="34" charset="0"/>
                <a:cs typeface="Aharoni" panose="02010803020104030203" pitchFamily="2" charset="-79"/>
              </a:rPr>
              <a:t>Actual Study Demonstration</a:t>
            </a:r>
            <a:endParaRPr lang="en-US" sz="3600" spc="300" dirty="0">
              <a:solidFill>
                <a:schemeClr val="bg1"/>
              </a:solidFill>
              <a:latin typeface="Aptos" panose="020B0004020202020204" pitchFamily="34" charset="0"/>
              <a:cs typeface="Aharoni" panose="02010803020104030203" pitchFamily="2" charset="-79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E8E501-96A6-D88D-FA35-0ED644B631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998" y="2088739"/>
            <a:ext cx="2953607" cy="3520946"/>
          </a:xfrm>
          <a:prstGeom prst="rect">
            <a:avLst/>
          </a:prstGeom>
        </p:spPr>
      </p:pic>
      <p:sp>
        <p:nvSpPr>
          <p:cNvPr id="4" name="Bullet point 1…">
            <a:extLst>
              <a:ext uri="{FF2B5EF4-FFF2-40B4-BE49-F238E27FC236}">
                <a16:creationId xmlns:a16="http://schemas.microsoft.com/office/drawing/2014/main" id="{59D27304-6473-F42B-EDC3-EE85A7481DFD}"/>
              </a:ext>
            </a:extLst>
          </p:cNvPr>
          <p:cNvSpPr txBox="1">
            <a:spLocks/>
          </p:cNvSpPr>
          <p:nvPr/>
        </p:nvSpPr>
        <p:spPr>
          <a:xfrm>
            <a:off x="4211208" y="1528232"/>
            <a:ext cx="6456790" cy="3801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25000" lnSpcReduction="20000"/>
          </a:bodyPr>
          <a:lstStyle>
            <a:lvl1pPr marL="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0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144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8288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2860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7432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2004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6576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>
              <a:lnSpc>
                <a:spcPct val="80000"/>
              </a:lnSpc>
              <a:defRPr>
                <a:solidFill>
                  <a:srgbClr val="58595B"/>
                </a:solidFill>
                <a:latin typeface="Acherus Grotesque Regular"/>
                <a:ea typeface="Acherus Grotesque Regular"/>
                <a:cs typeface="Acherus Grotesque Regular"/>
                <a:sym typeface="Acherus Grotesque Regular"/>
              </a:defRPr>
            </a:pPr>
            <a:endParaRPr lang="en-US" sz="3300" kern="0" dirty="0">
              <a:solidFill>
                <a:srgbClr val="58595B"/>
              </a:solidFill>
              <a:latin typeface="Acherus Grotesque Regular"/>
              <a:ea typeface="Acherus Grotesque Regular"/>
              <a:cs typeface="Acherus Grotesque Regular"/>
              <a:sym typeface="Acherus Grotesque Regular"/>
            </a:endParaRPr>
          </a:p>
          <a:p>
            <a:pPr>
              <a:lnSpc>
                <a:spcPct val="80000"/>
              </a:lnSpc>
              <a:defRPr>
                <a:solidFill>
                  <a:srgbClr val="58595B"/>
                </a:solidFill>
                <a:latin typeface="Acherus Grotesque Regular"/>
                <a:ea typeface="Acherus Grotesque Regular"/>
                <a:cs typeface="Acherus Grotesque Regular"/>
                <a:sym typeface="Acherus Grotesque Regular"/>
              </a:defRPr>
            </a:pPr>
            <a:endParaRPr lang="en-US" sz="3300" kern="0" dirty="0">
              <a:solidFill>
                <a:srgbClr val="58595B"/>
              </a:solidFill>
              <a:latin typeface="Acherus Grotesque Regular"/>
              <a:ea typeface="Acherus Grotesque Regular"/>
              <a:cs typeface="Acherus Grotesque Regular"/>
              <a:sym typeface="Acherus Grotesque Regular"/>
            </a:endParaRPr>
          </a:p>
          <a:p>
            <a:pPr>
              <a:lnSpc>
                <a:spcPct val="80000"/>
              </a:lnSpc>
              <a:defRPr>
                <a:solidFill>
                  <a:srgbClr val="58595B"/>
                </a:solidFill>
                <a:latin typeface="Acherus Grotesque Regular"/>
                <a:ea typeface="Acherus Grotesque Regular"/>
                <a:cs typeface="Acherus Grotesque Regular"/>
                <a:sym typeface="Acherus Grotesque Regular"/>
              </a:defRPr>
            </a:pPr>
            <a:endParaRPr lang="en-US" sz="3300" kern="0" dirty="0">
              <a:solidFill>
                <a:srgbClr val="58595B"/>
              </a:solidFill>
              <a:latin typeface="Acherus Grotesque Regular"/>
              <a:ea typeface="Acherus Grotesque Regular"/>
              <a:cs typeface="Acherus Grotesque Regular"/>
              <a:sym typeface="Acherus Grotesque Regular"/>
            </a:endParaRPr>
          </a:p>
          <a:p>
            <a:pPr>
              <a:lnSpc>
                <a:spcPct val="80000"/>
              </a:lnSpc>
              <a:defRPr>
                <a:solidFill>
                  <a:srgbClr val="58595B"/>
                </a:solidFill>
                <a:latin typeface="Acherus Grotesque Regular"/>
                <a:ea typeface="Acherus Grotesque Regular"/>
                <a:cs typeface="Acherus Grotesque Regular"/>
                <a:sym typeface="Acherus Grotesque Regular"/>
              </a:defRPr>
            </a:pPr>
            <a:endParaRPr lang="en-US" sz="3250" kern="0" dirty="0">
              <a:solidFill>
                <a:srgbClr val="58595B"/>
              </a:solidFill>
              <a:latin typeface="Raleway" pitchFamily="2" charset="77"/>
              <a:ea typeface="Acherus Grotesque Regular"/>
              <a:cs typeface="Acherus Grotesque Regular"/>
              <a:sym typeface="Acherus Grotesque Regular"/>
            </a:endParaRPr>
          </a:p>
          <a:p>
            <a:pPr>
              <a:lnSpc>
                <a:spcPct val="80000"/>
              </a:lnSpc>
              <a:spcBef>
                <a:spcPts val="850"/>
              </a:spcBef>
              <a:defRPr>
                <a:solidFill>
                  <a:srgbClr val="58595B"/>
                </a:solidFill>
                <a:latin typeface="Acherus Grotesque Regular"/>
                <a:ea typeface="Acherus Grotesque Regular"/>
                <a:cs typeface="Acherus Grotesque Regular"/>
                <a:sym typeface="Acherus Grotesque Regular"/>
              </a:defRPr>
            </a:pPr>
            <a:r>
              <a:rPr lang="en-US" sz="10800" kern="0" dirty="0">
                <a:solidFill>
                  <a:srgbClr val="58595B"/>
                </a:solidFill>
                <a:latin typeface="Raleway" pitchFamily="2" charset="77"/>
                <a:ea typeface="Acherus Grotesque Regular"/>
                <a:cs typeface="Acherus Grotesque Regular"/>
                <a:sym typeface="Acherus Grotesque Regular"/>
              </a:rPr>
              <a:t>Set Your House In Order</a:t>
            </a:r>
          </a:p>
          <a:p>
            <a:pPr>
              <a:lnSpc>
                <a:spcPct val="80000"/>
              </a:lnSpc>
              <a:spcBef>
                <a:spcPts val="850"/>
              </a:spcBef>
              <a:defRPr>
                <a:solidFill>
                  <a:srgbClr val="58595B"/>
                </a:solidFill>
                <a:latin typeface="Acherus Grotesque Regular"/>
                <a:ea typeface="Acherus Grotesque Regular"/>
                <a:cs typeface="Acherus Grotesque Regular"/>
                <a:sym typeface="Acherus Grotesque Regular"/>
              </a:defRPr>
            </a:pPr>
            <a:endParaRPr lang="en-US" sz="10800" kern="0" dirty="0">
              <a:solidFill>
                <a:srgbClr val="58595B"/>
              </a:solidFill>
              <a:latin typeface="Raleway" pitchFamily="2" charset="77"/>
              <a:ea typeface="Acherus Grotesque Regular"/>
              <a:cs typeface="Acherus Grotesque Regular"/>
              <a:sym typeface="Acherus Grotesque Regular"/>
            </a:endParaRPr>
          </a:p>
          <a:p>
            <a:pPr>
              <a:lnSpc>
                <a:spcPct val="80000"/>
              </a:lnSpc>
              <a:spcBef>
                <a:spcPts val="1750"/>
              </a:spcBef>
              <a:defRPr>
                <a:solidFill>
                  <a:srgbClr val="58595B"/>
                </a:solidFill>
                <a:latin typeface="Acherus Grotesque Regular"/>
                <a:ea typeface="Acherus Grotesque Regular"/>
                <a:cs typeface="Acherus Grotesque Regular"/>
                <a:sym typeface="Acherus Grotesque Regular"/>
              </a:defRPr>
            </a:pPr>
            <a:r>
              <a:rPr lang="en-US" sz="10800" kern="0" dirty="0">
                <a:solidFill>
                  <a:srgbClr val="58595B"/>
                </a:solidFill>
                <a:latin typeface="Raleway" pitchFamily="2" charset="77"/>
                <a:ea typeface="Acherus Grotesque Regular"/>
                <a:cs typeface="Acherus Grotesque Regular"/>
                <a:sym typeface="Acherus Grotesque Regular"/>
              </a:rPr>
              <a:t>Section 2 Overview</a:t>
            </a:r>
          </a:p>
          <a:p>
            <a:pPr>
              <a:lnSpc>
                <a:spcPct val="80000"/>
              </a:lnSpc>
              <a:spcBef>
                <a:spcPts val="1750"/>
              </a:spcBef>
              <a:defRPr>
                <a:solidFill>
                  <a:srgbClr val="58595B"/>
                </a:solidFill>
                <a:latin typeface="Acherus Grotesque Regular"/>
                <a:ea typeface="Acherus Grotesque Regular"/>
                <a:cs typeface="Acherus Grotesque Regular"/>
                <a:sym typeface="Acherus Grotesque Regular"/>
              </a:defRPr>
            </a:pPr>
            <a:r>
              <a:rPr lang="en-US" sz="10800" kern="0" dirty="0">
                <a:solidFill>
                  <a:srgbClr val="58595B"/>
                </a:solidFill>
                <a:latin typeface="Raleway" pitchFamily="2" charset="77"/>
                <a:ea typeface="Acherus Grotesque Regular"/>
                <a:cs typeface="Acherus Grotesque Regular"/>
                <a:sym typeface="Acherus Grotesque Regular"/>
              </a:rPr>
              <a:t>Module 2.1 Homework</a:t>
            </a:r>
          </a:p>
          <a:p>
            <a:pPr>
              <a:lnSpc>
                <a:spcPct val="80000"/>
              </a:lnSpc>
              <a:spcBef>
                <a:spcPts val="1750"/>
              </a:spcBef>
              <a:defRPr>
                <a:solidFill>
                  <a:srgbClr val="58595B"/>
                </a:solidFill>
                <a:latin typeface="Acherus Grotesque Regular"/>
                <a:ea typeface="Acherus Grotesque Regular"/>
                <a:cs typeface="Acherus Grotesque Regular"/>
                <a:sym typeface="Acherus Grotesque Regular"/>
              </a:defRPr>
            </a:pPr>
            <a:r>
              <a:rPr lang="en-US" sz="10800" kern="0" dirty="0">
                <a:solidFill>
                  <a:srgbClr val="58595B"/>
                </a:solidFill>
                <a:latin typeface="Raleway" pitchFamily="2" charset="77"/>
                <a:ea typeface="Acherus Grotesque Regular"/>
                <a:cs typeface="Acherus Grotesque Regular"/>
                <a:sym typeface="Acherus Grotesque Regular"/>
              </a:rPr>
              <a:t>Prayer Logs</a:t>
            </a:r>
          </a:p>
          <a:p>
            <a:pPr>
              <a:lnSpc>
                <a:spcPct val="80000"/>
              </a:lnSpc>
              <a:spcBef>
                <a:spcPts val="1750"/>
              </a:spcBef>
              <a:defRPr>
                <a:solidFill>
                  <a:srgbClr val="58595B"/>
                </a:solidFill>
                <a:latin typeface="Acherus Grotesque Regular"/>
                <a:ea typeface="Acherus Grotesque Regular"/>
                <a:cs typeface="Acherus Grotesque Regular"/>
                <a:sym typeface="Acherus Grotesque Regular"/>
              </a:defRPr>
            </a:pPr>
            <a:endParaRPr lang="en-US" sz="10800" kern="0" dirty="0">
              <a:solidFill>
                <a:srgbClr val="58595B"/>
              </a:solidFill>
              <a:latin typeface="Raleway" pitchFamily="2" charset="77"/>
              <a:ea typeface="Acherus Grotesque Regular"/>
              <a:cs typeface="Acherus Grotesque Regular"/>
              <a:sym typeface="Acherus Grotesque Regular"/>
            </a:endParaRPr>
          </a:p>
          <a:p>
            <a:pPr>
              <a:lnSpc>
                <a:spcPct val="80000"/>
              </a:lnSpc>
              <a:defRPr>
                <a:solidFill>
                  <a:srgbClr val="58595B"/>
                </a:solidFill>
                <a:latin typeface="Acherus Grotesque Regular"/>
                <a:ea typeface="Acherus Grotesque Regular"/>
                <a:cs typeface="Acherus Grotesque Regular"/>
                <a:sym typeface="Acherus Grotesque Regular"/>
              </a:defRPr>
            </a:pPr>
            <a:r>
              <a:rPr lang="en-US" sz="8000" kern="0" dirty="0">
                <a:solidFill>
                  <a:srgbClr val="58595B"/>
                </a:solidFill>
                <a:latin typeface="Acherus Grotesque Regular"/>
                <a:ea typeface="Acherus Grotesque Regular"/>
                <a:cs typeface="Acherus Grotesque Regular"/>
                <a:sym typeface="Acherus Grotesque Regular"/>
              </a:rPr>
              <a:t>From </a:t>
            </a:r>
            <a:r>
              <a:rPr lang="en-US" sz="8000" kern="0" dirty="0">
                <a:solidFill>
                  <a:srgbClr val="58595B"/>
                </a:solidFill>
                <a:latin typeface="Acherus Grotesque Regular"/>
                <a:ea typeface="Acherus Grotesque Regular"/>
                <a:cs typeface="Acherus Grotesque Regular"/>
                <a:sym typeface="Acherus Grotesque Regular"/>
                <a:hlinkClick r:id="rId4"/>
              </a:rPr>
              <a:t>Compassebooks.org</a:t>
            </a:r>
            <a:endParaRPr lang="en-US" sz="8000" kern="0" dirty="0">
              <a:solidFill>
                <a:srgbClr val="58595B"/>
              </a:solidFill>
              <a:latin typeface="Acherus Grotesque Regular"/>
              <a:ea typeface="Acherus Grotesque Regular"/>
              <a:cs typeface="Acherus Grotesque Regular"/>
              <a:sym typeface="Acherus Grotesque Regular"/>
            </a:endParaRPr>
          </a:p>
          <a:p>
            <a:pPr>
              <a:lnSpc>
                <a:spcPct val="80000"/>
              </a:lnSpc>
              <a:defRPr>
                <a:solidFill>
                  <a:srgbClr val="58595B"/>
                </a:solidFill>
                <a:latin typeface="Acherus Grotesque Regular"/>
                <a:ea typeface="Acherus Grotesque Regular"/>
                <a:cs typeface="Acherus Grotesque Regular"/>
                <a:sym typeface="Acherus Grotesque Regular"/>
              </a:defRPr>
            </a:pPr>
            <a:endParaRPr lang="en-US" sz="3300" kern="0" dirty="0">
              <a:solidFill>
                <a:srgbClr val="58595B"/>
              </a:solidFill>
              <a:latin typeface="Acherus Grotesque Regular"/>
              <a:ea typeface="Acherus Grotesque Regular"/>
              <a:cs typeface="Acherus Grotesque Regular"/>
              <a:sym typeface="Acherus Grotesque Regular"/>
            </a:endParaRPr>
          </a:p>
        </p:txBody>
      </p:sp>
    </p:spTree>
    <p:extLst>
      <p:ext uri="{BB962C8B-B14F-4D97-AF65-F5344CB8AC3E}">
        <p14:creationId xmlns:p14="http://schemas.microsoft.com/office/powerpoint/2010/main" val="6158489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545A0-06A2-A07E-9474-35691EA9A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>
            <a:extLst>
              <a:ext uri="{FF2B5EF4-FFF2-40B4-BE49-F238E27FC236}">
                <a16:creationId xmlns:a16="http://schemas.microsoft.com/office/drawing/2014/main" id="{314DEF53-FED0-D46F-8CE7-617855745BCE}"/>
              </a:ext>
            </a:extLst>
          </p:cNvPr>
          <p:cNvSpPr/>
          <p:nvPr/>
        </p:nvSpPr>
        <p:spPr>
          <a:xfrm rot="10800000">
            <a:off x="1132110" y="-1"/>
            <a:ext cx="9927776" cy="1389525"/>
          </a:xfrm>
          <a:prstGeom prst="round2SameRect">
            <a:avLst/>
          </a:prstGeom>
          <a:solidFill>
            <a:srgbClr val="164C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000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75A793-74F6-79FB-061F-3C6A95FC2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9378" y="364671"/>
            <a:ext cx="9810508" cy="657015"/>
          </a:xfrm>
        </p:spPr>
        <p:txBody>
          <a:bodyPr>
            <a:noAutofit/>
          </a:bodyPr>
          <a:lstStyle/>
          <a:p>
            <a:r>
              <a:rPr lang="en-US" sz="3600" b="1" spc="300" dirty="0">
                <a:solidFill>
                  <a:schemeClr val="bg1"/>
                </a:solidFill>
                <a:latin typeface="Aptos Black" panose="020B0004020202020204" pitchFamily="34" charset="0"/>
                <a:cs typeface="Aharoni" panose="02010803020104030203" pitchFamily="2" charset="-79"/>
              </a:rPr>
              <a:t>Actual Study Demonstration</a:t>
            </a:r>
            <a:endParaRPr lang="en-US" sz="3600" spc="300" dirty="0">
              <a:solidFill>
                <a:schemeClr val="bg1"/>
              </a:solidFill>
              <a:latin typeface="Aptos" panose="020B0004020202020204" pitchFamily="34" charset="0"/>
              <a:cs typeface="Aharoni" panose="02010803020104030203" pitchFamily="2" charset="-79"/>
            </a:endParaRPr>
          </a:p>
        </p:txBody>
      </p:sp>
      <p:sp>
        <p:nvSpPr>
          <p:cNvPr id="3" name="Bullet point 1…">
            <a:extLst>
              <a:ext uri="{FF2B5EF4-FFF2-40B4-BE49-F238E27FC236}">
                <a16:creationId xmlns:a16="http://schemas.microsoft.com/office/drawing/2014/main" id="{9DB30EAE-3E5E-7194-B8F9-2BB9DDFB0928}"/>
              </a:ext>
            </a:extLst>
          </p:cNvPr>
          <p:cNvSpPr txBox="1">
            <a:spLocks/>
          </p:cNvSpPr>
          <p:nvPr/>
        </p:nvSpPr>
        <p:spPr>
          <a:xfrm>
            <a:off x="1132110" y="1845129"/>
            <a:ext cx="9548705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0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144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8288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2860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7432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2004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6576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342900" marR="0" lvl="0" indent="-342900" algn="l" defTabSz="309563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Raleway Medium" pitchFamily="2" charset="0"/>
              <a:sym typeface="Helvetica Neue"/>
            </a:endParaRPr>
          </a:p>
        </p:txBody>
      </p:sp>
      <p:pic>
        <p:nvPicPr>
          <p:cNvPr id="5" name="Picture 4" descr="A screenshot of a video&#10;&#10;Description automatically generated">
            <a:extLst>
              <a:ext uri="{FF2B5EF4-FFF2-40B4-BE49-F238E27FC236}">
                <a16:creationId xmlns:a16="http://schemas.microsoft.com/office/drawing/2014/main" id="{436C0BA1-6A5B-22BC-1780-6754DA943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730" y="1386359"/>
            <a:ext cx="4417464" cy="537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1308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545A0-06A2-A07E-9474-35691EA9A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>
            <a:extLst>
              <a:ext uri="{FF2B5EF4-FFF2-40B4-BE49-F238E27FC236}">
                <a16:creationId xmlns:a16="http://schemas.microsoft.com/office/drawing/2014/main" id="{314DEF53-FED0-D46F-8CE7-617855745BCE}"/>
              </a:ext>
            </a:extLst>
          </p:cNvPr>
          <p:cNvSpPr/>
          <p:nvPr/>
        </p:nvSpPr>
        <p:spPr>
          <a:xfrm rot="10800000">
            <a:off x="1132110" y="-1"/>
            <a:ext cx="9927776" cy="1389525"/>
          </a:xfrm>
          <a:prstGeom prst="round2SameRect">
            <a:avLst/>
          </a:prstGeom>
          <a:solidFill>
            <a:srgbClr val="164C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000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75A793-74F6-79FB-061F-3C6A95FC2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9378" y="501542"/>
            <a:ext cx="9810508" cy="657015"/>
          </a:xfrm>
        </p:spPr>
        <p:txBody>
          <a:bodyPr>
            <a:noAutofit/>
          </a:bodyPr>
          <a:lstStyle/>
          <a:p>
            <a:r>
              <a:rPr lang="en-US" sz="3200" b="1" spc="300" dirty="0">
                <a:solidFill>
                  <a:schemeClr val="bg1"/>
                </a:solidFill>
                <a:latin typeface="Aptos Black" panose="020B0004020202020204" pitchFamily="34" charset="0"/>
                <a:cs typeface="Aharoni" panose="02010803020104030203" pitchFamily="2" charset="-79"/>
              </a:rPr>
              <a:t>Actual Study Demonstration – </a:t>
            </a:r>
            <a:br>
              <a:rPr lang="en-US" sz="3200" b="1" spc="300" dirty="0">
                <a:solidFill>
                  <a:schemeClr val="bg1"/>
                </a:solidFill>
                <a:latin typeface="Aptos Black" panose="020B0004020202020204" pitchFamily="34" charset="0"/>
                <a:cs typeface="Aharoni" panose="02010803020104030203" pitchFamily="2" charset="-79"/>
              </a:rPr>
            </a:br>
            <a:r>
              <a:rPr lang="en-US" sz="3200" b="1" spc="300" dirty="0">
                <a:solidFill>
                  <a:schemeClr val="bg1"/>
                </a:solidFill>
                <a:latin typeface="Aptos Black" panose="020B0004020202020204" pitchFamily="34" charset="0"/>
                <a:cs typeface="Aharoni" panose="02010803020104030203" pitchFamily="2" charset="-79"/>
              </a:rPr>
              <a:t>Open in Prayer</a:t>
            </a:r>
            <a:endParaRPr lang="en-US" sz="3200" spc="300" dirty="0">
              <a:solidFill>
                <a:schemeClr val="bg1"/>
              </a:solidFill>
              <a:latin typeface="Aptos Black" panose="020B0004020202020204" pitchFamily="34" charset="0"/>
              <a:cs typeface="Aharoni" panose="02010803020104030203" pitchFamily="2" charset="-79"/>
            </a:endParaRPr>
          </a:p>
        </p:txBody>
      </p:sp>
      <p:sp>
        <p:nvSpPr>
          <p:cNvPr id="3" name="Bullet point 1…">
            <a:extLst>
              <a:ext uri="{FF2B5EF4-FFF2-40B4-BE49-F238E27FC236}">
                <a16:creationId xmlns:a16="http://schemas.microsoft.com/office/drawing/2014/main" id="{9DB30EAE-3E5E-7194-B8F9-2BB9DDFB0928}"/>
              </a:ext>
            </a:extLst>
          </p:cNvPr>
          <p:cNvSpPr txBox="1">
            <a:spLocks/>
          </p:cNvSpPr>
          <p:nvPr/>
        </p:nvSpPr>
        <p:spPr>
          <a:xfrm>
            <a:off x="1132110" y="1845129"/>
            <a:ext cx="9548705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0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144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8288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2860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7432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2004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6576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342900" marR="0" lvl="0" indent="-342900" algn="l" defTabSz="309563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Raleway Medium" pitchFamily="2" charset="0"/>
              <a:sym typeface="Helvetica Neue"/>
            </a:endParaRP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B86599E7-2E95-8B84-DF87-EDFFA497CA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792" y="1386359"/>
            <a:ext cx="6390415" cy="536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876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545A0-06A2-A07E-9474-35691EA9A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>
            <a:extLst>
              <a:ext uri="{FF2B5EF4-FFF2-40B4-BE49-F238E27FC236}">
                <a16:creationId xmlns:a16="http://schemas.microsoft.com/office/drawing/2014/main" id="{314DEF53-FED0-D46F-8CE7-617855745BCE}"/>
              </a:ext>
            </a:extLst>
          </p:cNvPr>
          <p:cNvSpPr/>
          <p:nvPr/>
        </p:nvSpPr>
        <p:spPr>
          <a:xfrm rot="10800000">
            <a:off x="1132110" y="-1"/>
            <a:ext cx="9927776" cy="1389525"/>
          </a:xfrm>
          <a:prstGeom prst="round2SameRect">
            <a:avLst/>
          </a:prstGeom>
          <a:solidFill>
            <a:srgbClr val="164C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000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75A793-74F6-79FB-061F-3C6A95FC2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9378" y="495299"/>
            <a:ext cx="9810508" cy="657015"/>
          </a:xfrm>
        </p:spPr>
        <p:txBody>
          <a:bodyPr>
            <a:noAutofit/>
          </a:bodyPr>
          <a:lstStyle/>
          <a:p>
            <a:r>
              <a:rPr lang="en-US" sz="3200" b="1" spc="300" dirty="0">
                <a:solidFill>
                  <a:schemeClr val="bg1"/>
                </a:solidFill>
                <a:latin typeface="Aptos Black" panose="020B0004020202020204" pitchFamily="34" charset="0"/>
                <a:cs typeface="Aharoni" panose="02010803020104030203" pitchFamily="2" charset="-79"/>
              </a:rPr>
              <a:t>Actual Study Demonstration – </a:t>
            </a:r>
            <a:br>
              <a:rPr lang="en-US" sz="3200" b="1" spc="300" dirty="0">
                <a:solidFill>
                  <a:schemeClr val="bg1"/>
                </a:solidFill>
                <a:latin typeface="Aptos Black" panose="020B0004020202020204" pitchFamily="34" charset="0"/>
                <a:cs typeface="Aharoni" panose="02010803020104030203" pitchFamily="2" charset="-79"/>
              </a:rPr>
            </a:br>
            <a:r>
              <a:rPr lang="en-US" sz="3200" b="1" spc="300" dirty="0">
                <a:solidFill>
                  <a:schemeClr val="bg1"/>
                </a:solidFill>
                <a:latin typeface="Aptos Black" panose="020B0004020202020204" pitchFamily="34" charset="0"/>
                <a:cs typeface="Aharoni" panose="02010803020104030203" pitchFamily="2" charset="-79"/>
              </a:rPr>
              <a:t>Scripture Reading</a:t>
            </a:r>
            <a:endParaRPr lang="en-US" sz="3200" spc="300" dirty="0">
              <a:solidFill>
                <a:schemeClr val="bg1"/>
              </a:solidFill>
              <a:latin typeface="Aptos" panose="020B0004020202020204" pitchFamily="34" charset="0"/>
              <a:cs typeface="Aharoni" panose="02010803020104030203" pitchFamily="2" charset="-79"/>
            </a:endParaRPr>
          </a:p>
        </p:txBody>
      </p:sp>
      <p:sp>
        <p:nvSpPr>
          <p:cNvPr id="3" name="Bullet point 1…">
            <a:extLst>
              <a:ext uri="{FF2B5EF4-FFF2-40B4-BE49-F238E27FC236}">
                <a16:creationId xmlns:a16="http://schemas.microsoft.com/office/drawing/2014/main" id="{9DB30EAE-3E5E-7194-B8F9-2BB9DDFB0928}"/>
              </a:ext>
            </a:extLst>
          </p:cNvPr>
          <p:cNvSpPr txBox="1">
            <a:spLocks/>
          </p:cNvSpPr>
          <p:nvPr/>
        </p:nvSpPr>
        <p:spPr>
          <a:xfrm>
            <a:off x="1132110" y="1845129"/>
            <a:ext cx="9548705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0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144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8288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2860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7432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2004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6576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342900" marR="0" lvl="0" indent="-342900" algn="l" defTabSz="309563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Raleway Medium" pitchFamily="2" charset="0"/>
              <a:sym typeface="Helvetica Neue"/>
            </a:endParaRPr>
          </a:p>
        </p:txBody>
      </p:sp>
      <p:pic>
        <p:nvPicPr>
          <p:cNvPr id="5" name="Picture 4" descr="A close up of text&#10;&#10;Description automatically generated">
            <a:extLst>
              <a:ext uri="{FF2B5EF4-FFF2-40B4-BE49-F238E27FC236}">
                <a16:creationId xmlns:a16="http://schemas.microsoft.com/office/drawing/2014/main" id="{B455ECE6-24B4-B8CA-EDE1-E30D27311F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962" y="1911260"/>
            <a:ext cx="10003340" cy="402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0689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545A0-06A2-A07E-9474-35691EA9A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>
            <a:extLst>
              <a:ext uri="{FF2B5EF4-FFF2-40B4-BE49-F238E27FC236}">
                <a16:creationId xmlns:a16="http://schemas.microsoft.com/office/drawing/2014/main" id="{314DEF53-FED0-D46F-8CE7-617855745BCE}"/>
              </a:ext>
            </a:extLst>
          </p:cNvPr>
          <p:cNvSpPr/>
          <p:nvPr/>
        </p:nvSpPr>
        <p:spPr>
          <a:xfrm rot="10800000">
            <a:off x="1132110" y="-1"/>
            <a:ext cx="9927776" cy="1389525"/>
          </a:xfrm>
          <a:prstGeom prst="round2SameRect">
            <a:avLst/>
          </a:prstGeom>
          <a:solidFill>
            <a:srgbClr val="164C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000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75A793-74F6-79FB-061F-3C6A95FC2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9378" y="364671"/>
            <a:ext cx="9810508" cy="657015"/>
          </a:xfrm>
        </p:spPr>
        <p:txBody>
          <a:bodyPr>
            <a:noAutofit/>
          </a:bodyPr>
          <a:lstStyle/>
          <a:p>
            <a:r>
              <a:rPr lang="en-US" sz="3600" b="1" spc="300" dirty="0">
                <a:solidFill>
                  <a:schemeClr val="bg1"/>
                </a:solidFill>
                <a:latin typeface="Aptos Black" panose="020B0004020202020204" pitchFamily="34" charset="0"/>
                <a:cs typeface="Aharoni" panose="02010803020104030203" pitchFamily="2" charset="-79"/>
              </a:rPr>
              <a:t>Actual Study Demonstration</a:t>
            </a:r>
            <a:endParaRPr lang="en-US" sz="3600" spc="300" dirty="0">
              <a:solidFill>
                <a:schemeClr val="bg1"/>
              </a:solidFill>
              <a:latin typeface="Aptos Black" panose="020B0004020202020204" pitchFamily="34" charset="0"/>
              <a:cs typeface="Aharoni" panose="02010803020104030203" pitchFamily="2" charset="-79"/>
            </a:endParaRPr>
          </a:p>
        </p:txBody>
      </p:sp>
      <p:sp>
        <p:nvSpPr>
          <p:cNvPr id="3" name="Bullet point 1…">
            <a:extLst>
              <a:ext uri="{FF2B5EF4-FFF2-40B4-BE49-F238E27FC236}">
                <a16:creationId xmlns:a16="http://schemas.microsoft.com/office/drawing/2014/main" id="{9DB30EAE-3E5E-7194-B8F9-2BB9DDFB0928}"/>
              </a:ext>
            </a:extLst>
          </p:cNvPr>
          <p:cNvSpPr txBox="1">
            <a:spLocks/>
          </p:cNvSpPr>
          <p:nvPr/>
        </p:nvSpPr>
        <p:spPr>
          <a:xfrm>
            <a:off x="1132110" y="1845129"/>
            <a:ext cx="9548705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0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144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8288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2860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7432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2004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6576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342900" marR="0" lvl="0" indent="-342900" algn="l" defTabSz="309563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Raleway Medium" pitchFamily="2" charset="0"/>
              <a:sym typeface="Helvetica Neue"/>
            </a:endParaRP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3FE5AE8B-4921-E58E-5F26-4CADA5B227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251" y="1595235"/>
            <a:ext cx="8836762" cy="514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9095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545A0-06A2-A07E-9474-35691EA9A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>
            <a:extLst>
              <a:ext uri="{FF2B5EF4-FFF2-40B4-BE49-F238E27FC236}">
                <a16:creationId xmlns:a16="http://schemas.microsoft.com/office/drawing/2014/main" id="{314DEF53-FED0-D46F-8CE7-617855745BCE}"/>
              </a:ext>
            </a:extLst>
          </p:cNvPr>
          <p:cNvSpPr/>
          <p:nvPr/>
        </p:nvSpPr>
        <p:spPr>
          <a:xfrm rot="10800000">
            <a:off x="1132110" y="-1"/>
            <a:ext cx="9927776" cy="1389525"/>
          </a:xfrm>
          <a:prstGeom prst="round2SameRect">
            <a:avLst/>
          </a:prstGeom>
          <a:solidFill>
            <a:srgbClr val="164C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000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75A793-74F6-79FB-061F-3C6A95FC2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9378" y="364671"/>
            <a:ext cx="9810508" cy="657015"/>
          </a:xfrm>
        </p:spPr>
        <p:txBody>
          <a:bodyPr>
            <a:noAutofit/>
          </a:bodyPr>
          <a:lstStyle/>
          <a:p>
            <a:r>
              <a:rPr lang="en-US" sz="3200" b="1" spc="300" dirty="0">
                <a:solidFill>
                  <a:schemeClr val="bg1"/>
                </a:solidFill>
                <a:latin typeface="Aptos Black" panose="020B0004020202020204" pitchFamily="34" charset="0"/>
                <a:cs typeface="Aparajita" panose="020B0502040204020203" pitchFamily="18" charset="0"/>
              </a:rPr>
              <a:t>Actual Study Demonstration - Observation </a:t>
            </a:r>
            <a:endParaRPr lang="en-US" sz="3200" spc="300" dirty="0">
              <a:solidFill>
                <a:schemeClr val="bg1"/>
              </a:solidFill>
              <a:latin typeface="Aptos Black" panose="020B0004020202020204" pitchFamily="34" charset="0"/>
              <a:cs typeface="Aparajita" panose="020B0502040204020203" pitchFamily="18" charset="0"/>
            </a:endParaRPr>
          </a:p>
        </p:txBody>
      </p:sp>
      <p:sp>
        <p:nvSpPr>
          <p:cNvPr id="3" name="Bullet point 1…">
            <a:extLst>
              <a:ext uri="{FF2B5EF4-FFF2-40B4-BE49-F238E27FC236}">
                <a16:creationId xmlns:a16="http://schemas.microsoft.com/office/drawing/2014/main" id="{9DB30EAE-3E5E-7194-B8F9-2BB9DDFB0928}"/>
              </a:ext>
            </a:extLst>
          </p:cNvPr>
          <p:cNvSpPr txBox="1">
            <a:spLocks/>
          </p:cNvSpPr>
          <p:nvPr/>
        </p:nvSpPr>
        <p:spPr>
          <a:xfrm>
            <a:off x="1132110" y="1845129"/>
            <a:ext cx="9548705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0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144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8288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2860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7432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2004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6576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342900" marR="0" lvl="0" indent="-342900" algn="l" defTabSz="309563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Raleway Medium" pitchFamily="2" charset="0"/>
              <a:sym typeface="Helvetica Neue"/>
            </a:endParaRPr>
          </a:p>
        </p:txBody>
      </p:sp>
      <p:sp>
        <p:nvSpPr>
          <p:cNvPr id="4" name="Bullet point 1…">
            <a:extLst>
              <a:ext uri="{FF2B5EF4-FFF2-40B4-BE49-F238E27FC236}">
                <a16:creationId xmlns:a16="http://schemas.microsoft.com/office/drawing/2014/main" id="{D91D61E7-D70B-F9DC-800B-25618472382C}"/>
              </a:ext>
            </a:extLst>
          </p:cNvPr>
          <p:cNvSpPr txBox="1">
            <a:spLocks/>
          </p:cNvSpPr>
          <p:nvPr/>
        </p:nvSpPr>
        <p:spPr>
          <a:xfrm>
            <a:off x="1132111" y="1475473"/>
            <a:ext cx="7489375" cy="5017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32500" lnSpcReduction="20000"/>
          </a:bodyPr>
          <a:lstStyle>
            <a:lvl1pPr marL="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0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144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8288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2860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7432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2004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6576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l">
              <a:spcBef>
                <a:spcPts val="600"/>
              </a:spcBef>
            </a:pPr>
            <a:r>
              <a:rPr lang="en-US" sz="7400" kern="0" dirty="0">
                <a:solidFill>
                  <a:schemeClr val="tx1"/>
                </a:solidFill>
                <a:latin typeface="Raleway Medium" pitchFamily="2" charset="77"/>
              </a:rPr>
              <a:t>Observation section</a:t>
            </a:r>
          </a:p>
          <a:p>
            <a:pPr algn="l">
              <a:spcBef>
                <a:spcPts val="600"/>
              </a:spcBef>
            </a:pPr>
            <a:endParaRPr lang="en-US" sz="7400" kern="0" dirty="0">
              <a:solidFill>
                <a:schemeClr val="tx1"/>
              </a:solidFill>
              <a:latin typeface="Raleway Medium" pitchFamily="2" charset="77"/>
            </a:endParaRPr>
          </a:p>
          <a:p>
            <a:pPr lvl="1" algn="l">
              <a:spcBef>
                <a:spcPts val="600"/>
              </a:spcBef>
            </a:pPr>
            <a:r>
              <a:rPr lang="en-US" sz="7400" kern="0" dirty="0">
                <a:solidFill>
                  <a:schemeClr val="tx1"/>
                </a:solidFill>
                <a:latin typeface="Raleway Medium" pitchFamily="2" charset="77"/>
              </a:rPr>
              <a:t>Each participant will </a:t>
            </a:r>
            <a:r>
              <a:rPr lang="en-US" sz="7400" u="sng" kern="0" dirty="0">
                <a:solidFill>
                  <a:schemeClr val="tx1"/>
                </a:solidFill>
                <a:latin typeface="Raleway Medium" pitchFamily="2" charset="77"/>
              </a:rPr>
              <a:t>read</a:t>
            </a:r>
            <a:r>
              <a:rPr lang="en-US" sz="7400" kern="0" dirty="0">
                <a:solidFill>
                  <a:schemeClr val="tx1"/>
                </a:solidFill>
                <a:latin typeface="Raleway Medium" pitchFamily="2" charset="77"/>
              </a:rPr>
              <a:t> all of their responses under Observation</a:t>
            </a:r>
          </a:p>
          <a:p>
            <a:pPr marL="317500" lvl="1" algn="l">
              <a:spcBef>
                <a:spcPts val="600"/>
              </a:spcBef>
            </a:pPr>
            <a:endParaRPr lang="en-US" sz="7400" kern="0" dirty="0">
              <a:solidFill>
                <a:schemeClr val="tx1"/>
              </a:solidFill>
              <a:latin typeface="Raleway Medium" pitchFamily="2" charset="77"/>
            </a:endParaRPr>
          </a:p>
          <a:p>
            <a:pPr lvl="1" algn="l">
              <a:spcBef>
                <a:spcPts val="600"/>
              </a:spcBef>
            </a:pPr>
            <a:r>
              <a:rPr lang="en-US" sz="7400" kern="0" dirty="0">
                <a:solidFill>
                  <a:schemeClr val="tx1"/>
                </a:solidFill>
                <a:latin typeface="Raleway Medium" pitchFamily="2" charset="77"/>
              </a:rPr>
              <a:t>The next participant will </a:t>
            </a:r>
            <a:r>
              <a:rPr lang="en-US" sz="7400" u="sng" kern="0" dirty="0">
                <a:solidFill>
                  <a:schemeClr val="tx1"/>
                </a:solidFill>
                <a:latin typeface="Raleway Medium" pitchFamily="2" charset="77"/>
              </a:rPr>
              <a:t>read</a:t>
            </a:r>
            <a:r>
              <a:rPr lang="en-US" sz="7400" kern="0" dirty="0">
                <a:solidFill>
                  <a:schemeClr val="tx1"/>
                </a:solidFill>
                <a:latin typeface="Raleway Medium" pitchFamily="2" charset="77"/>
              </a:rPr>
              <a:t> their responses and continue until everyone has read their answers</a:t>
            </a:r>
          </a:p>
          <a:p>
            <a:pPr marL="317500" lvl="1" algn="l">
              <a:spcBef>
                <a:spcPts val="600"/>
              </a:spcBef>
            </a:pPr>
            <a:r>
              <a:rPr lang="en-US" sz="7400" kern="0" dirty="0">
                <a:solidFill>
                  <a:schemeClr val="tx1"/>
                </a:solidFill>
                <a:latin typeface="Raleway Medium" pitchFamily="2" charset="77"/>
              </a:rPr>
              <a:t> </a:t>
            </a:r>
          </a:p>
          <a:p>
            <a:pPr lvl="1" algn="l">
              <a:spcBef>
                <a:spcPts val="600"/>
              </a:spcBef>
            </a:pPr>
            <a:r>
              <a:rPr lang="en-US" sz="7400" kern="0" dirty="0">
                <a:solidFill>
                  <a:schemeClr val="tx1"/>
                </a:solidFill>
                <a:latin typeface="Raleway Medium" pitchFamily="2" charset="77"/>
              </a:rPr>
              <a:t>Move to Interpretation</a:t>
            </a:r>
          </a:p>
          <a:p>
            <a:pPr algn="l">
              <a:spcBef>
                <a:spcPts val="600"/>
              </a:spcBef>
            </a:pPr>
            <a:endParaRPr lang="en-US" sz="7400" kern="0" dirty="0">
              <a:solidFill>
                <a:schemeClr val="tx1"/>
              </a:solidFill>
              <a:latin typeface="Raleway Medium" pitchFamily="2" charset="77"/>
            </a:endParaRPr>
          </a:p>
          <a:p>
            <a:pPr algn="l">
              <a:spcBef>
                <a:spcPts val="600"/>
              </a:spcBef>
            </a:pPr>
            <a:r>
              <a:rPr lang="en-US" sz="6200" b="1" kern="0" dirty="0">
                <a:solidFill>
                  <a:schemeClr val="tx1"/>
                </a:solidFill>
                <a:latin typeface="Raleway Medium" pitchFamily="2" charset="77"/>
              </a:rPr>
              <a:t>NOTE:</a:t>
            </a:r>
          </a:p>
          <a:p>
            <a:pPr algn="l">
              <a:spcBef>
                <a:spcPts val="600"/>
              </a:spcBef>
            </a:pPr>
            <a:r>
              <a:rPr lang="en-US" sz="6200" kern="0" dirty="0">
                <a:solidFill>
                  <a:schemeClr val="tx1"/>
                </a:solidFill>
                <a:latin typeface="Raleway Medium" pitchFamily="2" charset="77"/>
              </a:rPr>
              <a:t>This process is critical in order to finish the study on time</a:t>
            </a:r>
          </a:p>
          <a:p>
            <a:pPr>
              <a:spcBef>
                <a:spcPts val="600"/>
              </a:spcBef>
            </a:pPr>
            <a:endParaRPr lang="en-US" sz="2000" kern="0" dirty="0">
              <a:solidFill>
                <a:schemeClr val="tx2"/>
              </a:solidFill>
              <a:latin typeface="Raleway Medium" pitchFamily="2" charset="77"/>
            </a:endParaRPr>
          </a:p>
        </p:txBody>
      </p:sp>
      <p:pic>
        <p:nvPicPr>
          <p:cNvPr id="5" name="Picture 4" descr="Icon&#10;&#10;Description automatically generated with medium confidence">
            <a:extLst>
              <a:ext uri="{FF2B5EF4-FFF2-40B4-BE49-F238E27FC236}">
                <a16:creationId xmlns:a16="http://schemas.microsoft.com/office/drawing/2014/main" id="{54C536DF-16FC-2C9F-C9C0-B83199D673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393" y="2313119"/>
            <a:ext cx="3111059" cy="248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323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545A0-06A2-A07E-9474-35691EA9A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>
            <a:extLst>
              <a:ext uri="{FF2B5EF4-FFF2-40B4-BE49-F238E27FC236}">
                <a16:creationId xmlns:a16="http://schemas.microsoft.com/office/drawing/2014/main" id="{314DEF53-FED0-D46F-8CE7-617855745BCE}"/>
              </a:ext>
            </a:extLst>
          </p:cNvPr>
          <p:cNvSpPr/>
          <p:nvPr/>
        </p:nvSpPr>
        <p:spPr>
          <a:xfrm rot="10800000">
            <a:off x="1132110" y="-1"/>
            <a:ext cx="9927776" cy="1389525"/>
          </a:xfrm>
          <a:prstGeom prst="round2SameRect">
            <a:avLst/>
          </a:prstGeom>
          <a:solidFill>
            <a:srgbClr val="164C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000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75A793-74F6-79FB-061F-3C6A95FC2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9378" y="364671"/>
            <a:ext cx="9810508" cy="657015"/>
          </a:xfrm>
        </p:spPr>
        <p:txBody>
          <a:bodyPr>
            <a:noAutofit/>
          </a:bodyPr>
          <a:lstStyle/>
          <a:p>
            <a:r>
              <a:rPr lang="en-US" sz="3600" b="1" spc="300" dirty="0">
                <a:solidFill>
                  <a:schemeClr val="bg1"/>
                </a:solidFill>
                <a:latin typeface="Aptos Black" panose="020B0004020202020204" pitchFamily="34" charset="0"/>
                <a:cs typeface="Aharoni" panose="02010803020104030203" pitchFamily="2" charset="-79"/>
              </a:rPr>
              <a:t>Actual Study Demonstration</a:t>
            </a:r>
            <a:endParaRPr lang="en-US" sz="3600" spc="300" dirty="0">
              <a:solidFill>
                <a:schemeClr val="bg1"/>
              </a:solidFill>
              <a:latin typeface="Aptos Black" panose="020B0004020202020204" pitchFamily="34" charset="0"/>
              <a:cs typeface="Aharoni" panose="02010803020104030203" pitchFamily="2" charset="-79"/>
            </a:endParaRPr>
          </a:p>
        </p:txBody>
      </p:sp>
      <p:sp>
        <p:nvSpPr>
          <p:cNvPr id="3" name="Bullet point 1…">
            <a:extLst>
              <a:ext uri="{FF2B5EF4-FFF2-40B4-BE49-F238E27FC236}">
                <a16:creationId xmlns:a16="http://schemas.microsoft.com/office/drawing/2014/main" id="{9DB30EAE-3E5E-7194-B8F9-2BB9DDFB0928}"/>
              </a:ext>
            </a:extLst>
          </p:cNvPr>
          <p:cNvSpPr txBox="1">
            <a:spLocks/>
          </p:cNvSpPr>
          <p:nvPr/>
        </p:nvSpPr>
        <p:spPr>
          <a:xfrm>
            <a:off x="1132110" y="1845129"/>
            <a:ext cx="9548705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0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144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8288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2860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7432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2004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6576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342900" marR="0" lvl="0" indent="-342900" algn="l" defTabSz="309563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Raleway Medium" pitchFamily="2" charset="0"/>
              <a:sym typeface="Helvetica Neue"/>
            </a:endParaRP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D9F5F19C-A531-3551-1938-DC934C3DE7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879" y="1494654"/>
            <a:ext cx="8679506" cy="520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603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545A0-06A2-A07E-9474-35691EA9A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>
            <a:extLst>
              <a:ext uri="{FF2B5EF4-FFF2-40B4-BE49-F238E27FC236}">
                <a16:creationId xmlns:a16="http://schemas.microsoft.com/office/drawing/2014/main" id="{314DEF53-FED0-D46F-8CE7-617855745BCE}"/>
              </a:ext>
            </a:extLst>
          </p:cNvPr>
          <p:cNvSpPr/>
          <p:nvPr/>
        </p:nvSpPr>
        <p:spPr>
          <a:xfrm rot="10800000">
            <a:off x="1132110" y="-1"/>
            <a:ext cx="9927776" cy="1389525"/>
          </a:xfrm>
          <a:prstGeom prst="round2SameRect">
            <a:avLst/>
          </a:prstGeom>
          <a:solidFill>
            <a:srgbClr val="164C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000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75A793-74F6-79FB-061F-3C6A95FC2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8" y="364671"/>
            <a:ext cx="9144000" cy="657015"/>
          </a:xfrm>
        </p:spPr>
        <p:txBody>
          <a:bodyPr>
            <a:noAutofit/>
          </a:bodyPr>
          <a:lstStyle/>
          <a:p>
            <a:r>
              <a:rPr lang="en-US" sz="3600" b="1" spc="300" dirty="0">
                <a:solidFill>
                  <a:schemeClr val="bg1"/>
                </a:solidFill>
                <a:latin typeface="Aptos Black" panose="020B0004020202020204" pitchFamily="34" charset="0"/>
                <a:cs typeface="Aharoni" panose="02010803020104030203" pitchFamily="2" charset="-79"/>
              </a:rPr>
              <a:t>Agenda</a:t>
            </a:r>
            <a:endParaRPr lang="en-US" sz="3600" spc="300" dirty="0">
              <a:solidFill>
                <a:schemeClr val="bg1"/>
              </a:solidFill>
              <a:latin typeface="Aptos" panose="020B0004020202020204" pitchFamily="34" charset="0"/>
              <a:cs typeface="Aharoni" panose="02010803020104030203" pitchFamily="2" charset="-79"/>
            </a:endParaRPr>
          </a:p>
        </p:txBody>
      </p:sp>
      <p:sp>
        <p:nvSpPr>
          <p:cNvPr id="3" name="Bullet point 1…">
            <a:extLst>
              <a:ext uri="{FF2B5EF4-FFF2-40B4-BE49-F238E27FC236}">
                <a16:creationId xmlns:a16="http://schemas.microsoft.com/office/drawing/2014/main" id="{9DB30EAE-3E5E-7194-B8F9-2BB9DDFB0928}"/>
              </a:ext>
            </a:extLst>
          </p:cNvPr>
          <p:cNvSpPr txBox="1">
            <a:spLocks/>
          </p:cNvSpPr>
          <p:nvPr/>
        </p:nvSpPr>
        <p:spPr>
          <a:xfrm>
            <a:off x="1047838" y="1579100"/>
            <a:ext cx="6685651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0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144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8288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2860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7432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2004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6576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457200" indent="-457200" algn="l" defTabSz="914400" rtl="0">
              <a:spcBef>
                <a:spcPts val="750"/>
              </a:spcBef>
              <a:buSzTx/>
              <a:buFont typeface="Arial" panose="020B0604020202020204" pitchFamily="34" charset="0"/>
              <a:buChar char="•"/>
              <a:defRPr/>
            </a:pPr>
            <a:r>
              <a:rPr lang="en-US" sz="2800" kern="1200" dirty="0">
                <a:latin typeface="Raleway Medium" pitchFamily="2" charset="77"/>
                <a:cs typeface="Arial" panose="020B0604020202020204" pitchFamily="34" charset="0"/>
              </a:rPr>
              <a:t>Prayer, Welcome &amp; Introductions</a:t>
            </a:r>
          </a:p>
          <a:p>
            <a:pPr marL="457200" indent="-457200" algn="l" defTabSz="914400" rtl="0">
              <a:spcBef>
                <a:spcPts val="750"/>
              </a:spcBef>
              <a:buSzTx/>
              <a:buFont typeface="Arial" panose="020B0604020202020204" pitchFamily="34" charset="0"/>
              <a:buChar char="•"/>
              <a:defRPr/>
            </a:pPr>
            <a:r>
              <a:rPr lang="en-US" sz="2800" kern="1200" dirty="0">
                <a:latin typeface="Raleway Medium" pitchFamily="2" charset="77"/>
                <a:cs typeface="Arial" panose="020B0604020202020204" pitchFamily="34" charset="0"/>
              </a:rPr>
              <a:t>Introduction Video</a:t>
            </a:r>
          </a:p>
          <a:p>
            <a:pPr marL="457200" indent="-457200" algn="l" defTabSz="914400" rtl="0">
              <a:spcBef>
                <a:spcPts val="750"/>
              </a:spcBef>
              <a:buSzTx/>
              <a:buFont typeface="Arial" panose="020B0604020202020204" pitchFamily="34" charset="0"/>
              <a:buChar char="•"/>
              <a:defRPr/>
            </a:pPr>
            <a:r>
              <a:rPr lang="en-US" sz="2800" kern="1200" dirty="0">
                <a:latin typeface="Raleway Medium" pitchFamily="2" charset="77"/>
                <a:cs typeface="Arial" panose="020B0604020202020204" pitchFamily="34" charset="0"/>
              </a:rPr>
              <a:t>Objectives &amp; Features of the Study </a:t>
            </a:r>
          </a:p>
          <a:p>
            <a:pPr marL="457200" indent="-457200" algn="l" defTabSz="914400" rtl="0">
              <a:spcBef>
                <a:spcPts val="750"/>
              </a:spcBef>
              <a:buSzTx/>
              <a:buFont typeface="Arial" panose="020B0604020202020204" pitchFamily="34" charset="0"/>
              <a:buChar char="•"/>
              <a:defRPr/>
            </a:pPr>
            <a:r>
              <a:rPr lang="en-US" sz="2800" kern="1200" dirty="0">
                <a:latin typeface="Raleway Medium" pitchFamily="2" charset="77"/>
                <a:cs typeface="Arial" panose="020B0604020202020204" pitchFamily="34" charset="0"/>
              </a:rPr>
              <a:t>Study Demonstration &amp; Tools</a:t>
            </a:r>
          </a:p>
          <a:p>
            <a:pPr marL="457200" indent="-457200" algn="l" defTabSz="914400" rtl="0">
              <a:spcBef>
                <a:spcPts val="750"/>
              </a:spcBef>
              <a:buSzTx/>
              <a:buFont typeface="Arial" panose="020B0604020202020204" pitchFamily="34" charset="0"/>
              <a:buChar char="•"/>
              <a:defRPr/>
            </a:pPr>
            <a:r>
              <a:rPr lang="en-US" sz="2800" kern="1200" dirty="0">
                <a:latin typeface="Raleway Medium" pitchFamily="2" charset="77"/>
                <a:cs typeface="Arial" panose="020B0604020202020204" pitchFamily="34" charset="0"/>
              </a:rPr>
              <a:t>How the Study Works</a:t>
            </a:r>
          </a:p>
          <a:p>
            <a:pPr marL="457200" indent="-457200" algn="l" defTabSz="914400" rtl="0">
              <a:spcBef>
                <a:spcPts val="750"/>
              </a:spcBef>
              <a:buSzTx/>
              <a:buFont typeface="Arial" panose="020B0604020202020204" pitchFamily="34" charset="0"/>
              <a:buChar char="•"/>
              <a:defRPr/>
            </a:pPr>
            <a:r>
              <a:rPr lang="en-US" sz="2800" kern="1200" dirty="0">
                <a:latin typeface="Raleway Medium" pitchFamily="2" charset="77"/>
                <a:cs typeface="Arial" panose="020B0604020202020204" pitchFamily="34" charset="0"/>
              </a:rPr>
              <a:t>Preparation for Section 1</a:t>
            </a:r>
          </a:p>
          <a:p>
            <a:pPr marL="457200" indent="-457200" algn="l" defTabSz="914400" rtl="0">
              <a:spcBef>
                <a:spcPts val="750"/>
              </a:spcBef>
              <a:buSzTx/>
              <a:buFont typeface="Arial" panose="020B0604020202020204" pitchFamily="34" charset="0"/>
              <a:buChar char="•"/>
              <a:defRPr/>
            </a:pPr>
            <a:r>
              <a:rPr lang="en-US" sz="2800" kern="1200" dirty="0">
                <a:latin typeface="Raleway Medium" pitchFamily="2" charset="77"/>
                <a:cs typeface="Arial" panose="020B0604020202020204" pitchFamily="34" charset="0"/>
              </a:rPr>
              <a:t>Closing Prayer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E193B1-508E-2D31-D243-D43E9DE91B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0502" y="1701962"/>
            <a:ext cx="3510040" cy="4402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5488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545A0-06A2-A07E-9474-35691EA9A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>
            <a:extLst>
              <a:ext uri="{FF2B5EF4-FFF2-40B4-BE49-F238E27FC236}">
                <a16:creationId xmlns:a16="http://schemas.microsoft.com/office/drawing/2014/main" id="{314DEF53-FED0-D46F-8CE7-617855745BCE}"/>
              </a:ext>
            </a:extLst>
          </p:cNvPr>
          <p:cNvSpPr/>
          <p:nvPr/>
        </p:nvSpPr>
        <p:spPr>
          <a:xfrm rot="10800000">
            <a:off x="1132110" y="-1"/>
            <a:ext cx="9927776" cy="1389525"/>
          </a:xfrm>
          <a:prstGeom prst="round2SameRect">
            <a:avLst/>
          </a:prstGeom>
          <a:solidFill>
            <a:srgbClr val="164C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000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75A793-74F6-79FB-061F-3C6A95FC2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9378" y="593788"/>
            <a:ext cx="9810508" cy="657015"/>
          </a:xfrm>
        </p:spPr>
        <p:txBody>
          <a:bodyPr>
            <a:noAutofit/>
          </a:bodyPr>
          <a:lstStyle/>
          <a:p>
            <a:r>
              <a:rPr lang="en-US" sz="3600" b="1" spc="300" dirty="0">
                <a:solidFill>
                  <a:schemeClr val="bg1"/>
                </a:solidFill>
                <a:latin typeface="Aptos Black" panose="020B0004020202020204" pitchFamily="34" charset="0"/>
                <a:cs typeface="Aharoni" panose="02010803020104030203" pitchFamily="2" charset="-79"/>
              </a:rPr>
              <a:t>Actual Study Demonstration - Interpretation</a:t>
            </a:r>
            <a:endParaRPr lang="en-US" sz="3600" spc="300" dirty="0">
              <a:solidFill>
                <a:schemeClr val="bg1"/>
              </a:solidFill>
              <a:latin typeface="Aptos Black" panose="020B0004020202020204" pitchFamily="34" charset="0"/>
              <a:cs typeface="Aharoni" panose="02010803020104030203" pitchFamily="2" charset="-79"/>
            </a:endParaRPr>
          </a:p>
        </p:txBody>
      </p:sp>
      <p:sp>
        <p:nvSpPr>
          <p:cNvPr id="3" name="Bullet point 1…">
            <a:extLst>
              <a:ext uri="{FF2B5EF4-FFF2-40B4-BE49-F238E27FC236}">
                <a16:creationId xmlns:a16="http://schemas.microsoft.com/office/drawing/2014/main" id="{9DB30EAE-3E5E-7194-B8F9-2BB9DDFB0928}"/>
              </a:ext>
            </a:extLst>
          </p:cNvPr>
          <p:cNvSpPr txBox="1">
            <a:spLocks/>
          </p:cNvSpPr>
          <p:nvPr/>
        </p:nvSpPr>
        <p:spPr>
          <a:xfrm>
            <a:off x="1132110" y="1845129"/>
            <a:ext cx="9548705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0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144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8288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2860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7432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2004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6576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342900" marR="0" lvl="0" indent="-342900" algn="l" defTabSz="309563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Raleway Medium" pitchFamily="2" charset="0"/>
              <a:sym typeface="Helvetica Neue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213D4E-4517-C329-3A30-8D8D8D3F3801}"/>
              </a:ext>
            </a:extLst>
          </p:cNvPr>
          <p:cNvSpPr txBox="1"/>
          <p:nvPr/>
        </p:nvSpPr>
        <p:spPr>
          <a:xfrm>
            <a:off x="1132110" y="1478605"/>
            <a:ext cx="9364035" cy="45550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2800" dirty="0">
                <a:latin typeface="Raleway Medium" pitchFamily="2" charset="77"/>
              </a:rPr>
              <a:t>Interpretation section</a:t>
            </a:r>
            <a:endParaRPr lang="en-US" sz="2700" dirty="0">
              <a:latin typeface="Raleway Medium" pitchFamily="2" charset="77"/>
            </a:endParaRPr>
          </a:p>
          <a:p>
            <a:pPr marL="91440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Raleway Medium" pitchFamily="2" charset="77"/>
              </a:rPr>
              <a:t>Each participant will </a:t>
            </a:r>
            <a:r>
              <a:rPr lang="en-US" sz="2800" u="sng" dirty="0">
                <a:latin typeface="Raleway Medium" pitchFamily="2" charset="77"/>
              </a:rPr>
              <a:t>read</a:t>
            </a:r>
            <a:r>
              <a:rPr lang="en-US" sz="2800" dirty="0">
                <a:latin typeface="Raleway Medium" pitchFamily="2" charset="77"/>
              </a:rPr>
              <a:t> all of their responses under Interpretation</a:t>
            </a:r>
          </a:p>
          <a:p>
            <a:pPr marL="488950" lvl="1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900" dirty="0">
              <a:latin typeface="Raleway Medium" pitchFamily="2" charset="77"/>
            </a:endParaRPr>
          </a:p>
          <a:p>
            <a:pPr marL="91440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Raleway Medium" pitchFamily="2" charset="77"/>
              </a:rPr>
              <a:t>The next participant will </a:t>
            </a:r>
            <a:r>
              <a:rPr lang="en-US" sz="2800" u="sng" dirty="0">
                <a:latin typeface="Raleway Medium" pitchFamily="2" charset="77"/>
              </a:rPr>
              <a:t>read</a:t>
            </a:r>
            <a:r>
              <a:rPr lang="en-US" sz="2800" dirty="0">
                <a:latin typeface="Raleway Medium" pitchFamily="2" charset="77"/>
              </a:rPr>
              <a:t> their responses and continue until everyone has read their answers</a:t>
            </a:r>
          </a:p>
          <a:p>
            <a:pPr marL="488950" lvl="1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900" dirty="0">
              <a:latin typeface="Raleway Medium" pitchFamily="2" charset="77"/>
            </a:endParaRPr>
          </a:p>
          <a:p>
            <a:pPr lvl="1">
              <a:spcBef>
                <a:spcPts val="600"/>
              </a:spcBef>
            </a:pPr>
            <a:r>
              <a:rPr lang="en-US" sz="2800" dirty="0">
                <a:latin typeface="Raleway Medium" pitchFamily="2" charset="77"/>
              </a:rPr>
              <a:t>Move to Application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dirty="0">
                <a:latin typeface="Raleway Medium" pitchFamily="2" charset="77"/>
              </a:rPr>
              <a:t> 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000" dirty="0">
                <a:latin typeface="Raleway Medium" pitchFamily="2" charset="77"/>
              </a:rPr>
              <a:t>NOTE: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000" dirty="0">
                <a:latin typeface="Raleway Medium" pitchFamily="2" charset="77"/>
              </a:rPr>
              <a:t>This process is critical in order to finish the study on time</a:t>
            </a:r>
          </a:p>
        </p:txBody>
      </p:sp>
    </p:spTree>
    <p:extLst>
      <p:ext uri="{BB962C8B-B14F-4D97-AF65-F5344CB8AC3E}">
        <p14:creationId xmlns:p14="http://schemas.microsoft.com/office/powerpoint/2010/main" val="11326883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545A0-06A2-A07E-9474-35691EA9A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>
            <a:extLst>
              <a:ext uri="{FF2B5EF4-FFF2-40B4-BE49-F238E27FC236}">
                <a16:creationId xmlns:a16="http://schemas.microsoft.com/office/drawing/2014/main" id="{314DEF53-FED0-D46F-8CE7-617855745BCE}"/>
              </a:ext>
            </a:extLst>
          </p:cNvPr>
          <p:cNvSpPr/>
          <p:nvPr/>
        </p:nvSpPr>
        <p:spPr>
          <a:xfrm rot="10800000">
            <a:off x="1132110" y="-1"/>
            <a:ext cx="9927776" cy="1389525"/>
          </a:xfrm>
          <a:prstGeom prst="round2SameRect">
            <a:avLst/>
          </a:prstGeom>
          <a:solidFill>
            <a:srgbClr val="164C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000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75A793-74F6-79FB-061F-3C6A95FC2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9378" y="364671"/>
            <a:ext cx="9810508" cy="657015"/>
          </a:xfrm>
        </p:spPr>
        <p:txBody>
          <a:bodyPr>
            <a:noAutofit/>
          </a:bodyPr>
          <a:lstStyle/>
          <a:p>
            <a:r>
              <a:rPr lang="en-US" sz="3600" b="1" spc="300" dirty="0">
                <a:solidFill>
                  <a:schemeClr val="bg1"/>
                </a:solidFill>
                <a:latin typeface="Aptos Black" panose="020B0004020202020204" pitchFamily="34" charset="0"/>
                <a:cs typeface="Aharoni" panose="02010803020104030203" pitchFamily="2" charset="-79"/>
              </a:rPr>
              <a:t>Actual Study Demonstration</a:t>
            </a:r>
            <a:endParaRPr lang="en-US" sz="3600" spc="300" dirty="0">
              <a:solidFill>
                <a:schemeClr val="bg1"/>
              </a:solidFill>
              <a:latin typeface="Aptos" panose="020B0004020202020204" pitchFamily="34" charset="0"/>
              <a:cs typeface="Aharoni" panose="02010803020104030203" pitchFamily="2" charset="-79"/>
            </a:endParaRPr>
          </a:p>
        </p:txBody>
      </p:sp>
      <p:sp>
        <p:nvSpPr>
          <p:cNvPr id="3" name="Bullet point 1…">
            <a:extLst>
              <a:ext uri="{FF2B5EF4-FFF2-40B4-BE49-F238E27FC236}">
                <a16:creationId xmlns:a16="http://schemas.microsoft.com/office/drawing/2014/main" id="{9DB30EAE-3E5E-7194-B8F9-2BB9DDFB0928}"/>
              </a:ext>
            </a:extLst>
          </p:cNvPr>
          <p:cNvSpPr txBox="1">
            <a:spLocks/>
          </p:cNvSpPr>
          <p:nvPr/>
        </p:nvSpPr>
        <p:spPr>
          <a:xfrm>
            <a:off x="1132110" y="1845129"/>
            <a:ext cx="9548705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0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144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8288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2860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7432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2004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6576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342900" marR="0" lvl="0" indent="-342900" algn="l" defTabSz="309563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Raleway Medium" pitchFamily="2" charset="0"/>
              <a:sym typeface="Helvetica Neue"/>
            </a:endParaRPr>
          </a:p>
        </p:txBody>
      </p:sp>
      <p:pic>
        <p:nvPicPr>
          <p:cNvPr id="5" name="Picture 4" descr="A white background with blue text&#10;&#10;Description automatically generated">
            <a:extLst>
              <a:ext uri="{FF2B5EF4-FFF2-40B4-BE49-F238E27FC236}">
                <a16:creationId xmlns:a16="http://schemas.microsoft.com/office/drawing/2014/main" id="{562E4EF1-013E-6A6A-1EA6-D5B0C57501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81" y="2060783"/>
            <a:ext cx="10161037" cy="407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1980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545A0-06A2-A07E-9474-35691EA9A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>
            <a:extLst>
              <a:ext uri="{FF2B5EF4-FFF2-40B4-BE49-F238E27FC236}">
                <a16:creationId xmlns:a16="http://schemas.microsoft.com/office/drawing/2014/main" id="{314DEF53-FED0-D46F-8CE7-617855745BCE}"/>
              </a:ext>
            </a:extLst>
          </p:cNvPr>
          <p:cNvSpPr/>
          <p:nvPr/>
        </p:nvSpPr>
        <p:spPr>
          <a:xfrm rot="10800000">
            <a:off x="1132110" y="-3166"/>
            <a:ext cx="9927776" cy="1389525"/>
          </a:xfrm>
          <a:prstGeom prst="round2SameRect">
            <a:avLst/>
          </a:prstGeom>
          <a:solidFill>
            <a:srgbClr val="164C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000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75A793-74F6-79FB-061F-3C6A95FC2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9378" y="364671"/>
            <a:ext cx="9810508" cy="657015"/>
          </a:xfrm>
        </p:spPr>
        <p:txBody>
          <a:bodyPr>
            <a:noAutofit/>
          </a:bodyPr>
          <a:lstStyle/>
          <a:p>
            <a:r>
              <a:rPr lang="en-US" sz="3600" b="1" spc="300" dirty="0">
                <a:solidFill>
                  <a:schemeClr val="bg1"/>
                </a:solidFill>
                <a:latin typeface="Aptos Black" panose="020B0004020202020204" pitchFamily="34" charset="0"/>
                <a:cs typeface="Aharoni" panose="02010803020104030203" pitchFamily="2" charset="-79"/>
              </a:rPr>
              <a:t>Actual Study Demonstration</a:t>
            </a:r>
            <a:endParaRPr lang="en-US" sz="3600" spc="300" dirty="0">
              <a:solidFill>
                <a:schemeClr val="bg1"/>
              </a:solidFill>
              <a:latin typeface="Aptos" panose="020B0004020202020204" pitchFamily="34" charset="0"/>
              <a:cs typeface="Aharoni" panose="02010803020104030203" pitchFamily="2" charset="-79"/>
            </a:endParaRPr>
          </a:p>
        </p:txBody>
      </p:sp>
      <p:sp>
        <p:nvSpPr>
          <p:cNvPr id="3" name="Bullet point 1…">
            <a:extLst>
              <a:ext uri="{FF2B5EF4-FFF2-40B4-BE49-F238E27FC236}">
                <a16:creationId xmlns:a16="http://schemas.microsoft.com/office/drawing/2014/main" id="{9DB30EAE-3E5E-7194-B8F9-2BB9DDFB0928}"/>
              </a:ext>
            </a:extLst>
          </p:cNvPr>
          <p:cNvSpPr txBox="1">
            <a:spLocks/>
          </p:cNvSpPr>
          <p:nvPr/>
        </p:nvSpPr>
        <p:spPr>
          <a:xfrm>
            <a:off x="1132110" y="1845129"/>
            <a:ext cx="9548705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0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144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8288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2860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7432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2004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6576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342900" marR="0" lvl="0" indent="-342900" algn="l" defTabSz="309563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Raleway Medium" pitchFamily="2" charset="0"/>
              <a:sym typeface="Helvetica Neue"/>
            </a:endParaRPr>
          </a:p>
        </p:txBody>
      </p:sp>
      <p:pic>
        <p:nvPicPr>
          <p:cNvPr id="5" name="Picture 4" descr="A application worksheets with a blueprint&#10;&#10;Description automatically generated">
            <a:extLst>
              <a:ext uri="{FF2B5EF4-FFF2-40B4-BE49-F238E27FC236}">
                <a16:creationId xmlns:a16="http://schemas.microsoft.com/office/drawing/2014/main" id="{2BA9DA84-4FA1-60CE-1178-D96B5E9DCC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128" y="1386359"/>
            <a:ext cx="4674668" cy="5381150"/>
          </a:xfrm>
          <a:prstGeom prst="rect">
            <a:avLst/>
          </a:prstGeom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A396C7C9-252D-6163-A8B6-7025B710AA71}"/>
              </a:ext>
            </a:extLst>
          </p:cNvPr>
          <p:cNvSpPr/>
          <p:nvPr/>
        </p:nvSpPr>
        <p:spPr>
          <a:xfrm rot="2950291">
            <a:off x="6351794" y="5029497"/>
            <a:ext cx="402120" cy="1123811"/>
          </a:xfrm>
          <a:prstGeom prst="downArrow">
            <a:avLst>
              <a:gd name="adj1" fmla="val 38056"/>
              <a:gd name="adj2" fmla="val 51422"/>
            </a:avLst>
          </a:prstGeom>
          <a:solidFill>
            <a:srgbClr val="FF0000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1230365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545A0-06A2-A07E-9474-35691EA9A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>
            <a:extLst>
              <a:ext uri="{FF2B5EF4-FFF2-40B4-BE49-F238E27FC236}">
                <a16:creationId xmlns:a16="http://schemas.microsoft.com/office/drawing/2014/main" id="{314DEF53-FED0-D46F-8CE7-617855745BCE}"/>
              </a:ext>
            </a:extLst>
          </p:cNvPr>
          <p:cNvSpPr/>
          <p:nvPr/>
        </p:nvSpPr>
        <p:spPr>
          <a:xfrm rot="10800000">
            <a:off x="1132110" y="-1"/>
            <a:ext cx="9927776" cy="1389525"/>
          </a:xfrm>
          <a:prstGeom prst="round2SameRect">
            <a:avLst/>
          </a:prstGeom>
          <a:solidFill>
            <a:srgbClr val="164C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000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75A793-74F6-79FB-061F-3C6A95FC2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9378" y="509741"/>
            <a:ext cx="9810508" cy="657015"/>
          </a:xfrm>
        </p:spPr>
        <p:txBody>
          <a:bodyPr>
            <a:noAutofit/>
          </a:bodyPr>
          <a:lstStyle/>
          <a:p>
            <a:r>
              <a:rPr lang="en-US" sz="3200" b="1" spc="300" dirty="0">
                <a:solidFill>
                  <a:schemeClr val="bg1"/>
                </a:solidFill>
                <a:latin typeface="Aptos Black" panose="020B0004020202020204" pitchFamily="34" charset="0"/>
                <a:cs typeface="Aharoni" panose="02010803020104030203" pitchFamily="2" charset="-79"/>
              </a:rPr>
              <a:t>Actual Study Demonstration – </a:t>
            </a:r>
            <a:br>
              <a:rPr lang="en-US" sz="3200" b="1" spc="300" dirty="0">
                <a:solidFill>
                  <a:schemeClr val="bg1"/>
                </a:solidFill>
                <a:latin typeface="Aptos Black" panose="020B0004020202020204" pitchFamily="34" charset="0"/>
                <a:cs typeface="Aharoni" panose="02010803020104030203" pitchFamily="2" charset="-79"/>
              </a:rPr>
            </a:br>
            <a:r>
              <a:rPr lang="en-US" sz="3200" b="1" spc="300" dirty="0">
                <a:solidFill>
                  <a:schemeClr val="bg1"/>
                </a:solidFill>
                <a:latin typeface="Aptos Black" panose="020B0004020202020204" pitchFamily="34" charset="0"/>
                <a:cs typeface="Aharoni" panose="02010803020104030203" pitchFamily="2" charset="-79"/>
              </a:rPr>
              <a:t>Application Worksheet</a:t>
            </a:r>
            <a:endParaRPr lang="en-US" sz="3200" spc="300" dirty="0">
              <a:solidFill>
                <a:schemeClr val="bg1"/>
              </a:solidFill>
              <a:latin typeface="Aptos" panose="020B0004020202020204" pitchFamily="34" charset="0"/>
              <a:cs typeface="Aharoni" panose="02010803020104030203" pitchFamily="2" charset="-79"/>
            </a:endParaRPr>
          </a:p>
        </p:txBody>
      </p:sp>
      <p:sp>
        <p:nvSpPr>
          <p:cNvPr id="3" name="Bullet point 1…">
            <a:extLst>
              <a:ext uri="{FF2B5EF4-FFF2-40B4-BE49-F238E27FC236}">
                <a16:creationId xmlns:a16="http://schemas.microsoft.com/office/drawing/2014/main" id="{9DB30EAE-3E5E-7194-B8F9-2BB9DDFB0928}"/>
              </a:ext>
            </a:extLst>
          </p:cNvPr>
          <p:cNvSpPr txBox="1">
            <a:spLocks/>
          </p:cNvSpPr>
          <p:nvPr/>
        </p:nvSpPr>
        <p:spPr>
          <a:xfrm>
            <a:off x="1132110" y="1836882"/>
            <a:ext cx="9548705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0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144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8288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2860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7432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2004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6576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342900" marR="0" lvl="0" indent="-342900" algn="l" defTabSz="309563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Raleway Medium" pitchFamily="2" charset="0"/>
              <a:sym typeface="Helvetica Neue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AD49D8-13ED-606A-B557-8DD54C5F6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7216" y="1465256"/>
            <a:ext cx="4165283" cy="51191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5A147B-5E40-087E-044C-74AA956826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9296" y="1476230"/>
            <a:ext cx="4105665" cy="510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0582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545A0-06A2-A07E-9474-35691EA9A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>
            <a:extLst>
              <a:ext uri="{FF2B5EF4-FFF2-40B4-BE49-F238E27FC236}">
                <a16:creationId xmlns:a16="http://schemas.microsoft.com/office/drawing/2014/main" id="{314DEF53-FED0-D46F-8CE7-617855745BCE}"/>
              </a:ext>
            </a:extLst>
          </p:cNvPr>
          <p:cNvSpPr/>
          <p:nvPr/>
        </p:nvSpPr>
        <p:spPr>
          <a:xfrm rot="10800000">
            <a:off x="1132110" y="-1"/>
            <a:ext cx="9927776" cy="1389525"/>
          </a:xfrm>
          <a:prstGeom prst="round2SameRect">
            <a:avLst/>
          </a:prstGeom>
          <a:solidFill>
            <a:srgbClr val="164C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000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75A793-74F6-79FB-061F-3C6A95FC2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5928" y="364671"/>
            <a:ext cx="9810508" cy="657015"/>
          </a:xfrm>
        </p:spPr>
        <p:txBody>
          <a:bodyPr>
            <a:noAutofit/>
          </a:bodyPr>
          <a:lstStyle/>
          <a:p>
            <a:r>
              <a:rPr lang="en-US" sz="3200" b="1" spc="300" dirty="0">
                <a:solidFill>
                  <a:schemeClr val="bg1"/>
                </a:solidFill>
                <a:latin typeface="Aptos Black" panose="020B0004020202020204" pitchFamily="34" charset="0"/>
                <a:cs typeface="Aharoni" panose="02010803020104030203" pitchFamily="2" charset="-79"/>
              </a:rPr>
              <a:t>Actual Study Demonstration – </a:t>
            </a:r>
            <a:br>
              <a:rPr lang="en-US" sz="3200" b="1" spc="300" dirty="0">
                <a:solidFill>
                  <a:schemeClr val="bg1"/>
                </a:solidFill>
                <a:latin typeface="Aptos Black" panose="020B0004020202020204" pitchFamily="34" charset="0"/>
                <a:cs typeface="Aharoni" panose="02010803020104030203" pitchFamily="2" charset="-79"/>
              </a:rPr>
            </a:br>
            <a:r>
              <a:rPr lang="en-US" sz="3200" b="1" spc="300" dirty="0">
                <a:solidFill>
                  <a:schemeClr val="bg1"/>
                </a:solidFill>
                <a:latin typeface="Aptos Black" panose="020B0004020202020204" pitchFamily="34" charset="0"/>
                <a:cs typeface="Aharoni" panose="02010803020104030203" pitchFamily="2" charset="-79"/>
              </a:rPr>
              <a:t>Application Questions</a:t>
            </a:r>
            <a:endParaRPr lang="en-US" sz="3200" spc="300" dirty="0">
              <a:solidFill>
                <a:schemeClr val="bg1"/>
              </a:solidFill>
              <a:latin typeface="Aptos" panose="020B0004020202020204" pitchFamily="34" charset="0"/>
              <a:cs typeface="Aharoni" panose="02010803020104030203" pitchFamily="2" charset="-79"/>
            </a:endParaRPr>
          </a:p>
        </p:txBody>
      </p:sp>
      <p:sp>
        <p:nvSpPr>
          <p:cNvPr id="3" name="Bullet point 1…">
            <a:extLst>
              <a:ext uri="{FF2B5EF4-FFF2-40B4-BE49-F238E27FC236}">
                <a16:creationId xmlns:a16="http://schemas.microsoft.com/office/drawing/2014/main" id="{9DB30EAE-3E5E-7194-B8F9-2BB9DDFB0928}"/>
              </a:ext>
            </a:extLst>
          </p:cNvPr>
          <p:cNvSpPr txBox="1">
            <a:spLocks/>
          </p:cNvSpPr>
          <p:nvPr/>
        </p:nvSpPr>
        <p:spPr>
          <a:xfrm>
            <a:off x="1132110" y="1845129"/>
            <a:ext cx="9548705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0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144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8288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2860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7432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2004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6576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342900" marR="0" lvl="0" indent="-342900" algn="l" defTabSz="309563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Raleway Medium" pitchFamily="2" charset="0"/>
              <a:sym typeface="Helvetica Neue"/>
            </a:endParaRP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B04FAB85-26E1-DE0F-537B-E2952B4DC0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928" y="1845129"/>
            <a:ext cx="9660140" cy="452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035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545A0-06A2-A07E-9474-35691EA9A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>
            <a:extLst>
              <a:ext uri="{FF2B5EF4-FFF2-40B4-BE49-F238E27FC236}">
                <a16:creationId xmlns:a16="http://schemas.microsoft.com/office/drawing/2014/main" id="{314DEF53-FED0-D46F-8CE7-617855745BCE}"/>
              </a:ext>
            </a:extLst>
          </p:cNvPr>
          <p:cNvSpPr/>
          <p:nvPr/>
        </p:nvSpPr>
        <p:spPr>
          <a:xfrm rot="10800000">
            <a:off x="1132110" y="-1"/>
            <a:ext cx="9927776" cy="1389525"/>
          </a:xfrm>
          <a:prstGeom prst="round2SameRect">
            <a:avLst/>
          </a:prstGeom>
          <a:solidFill>
            <a:srgbClr val="164C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000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75A793-74F6-79FB-061F-3C6A95FC2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9378" y="364671"/>
            <a:ext cx="9810508" cy="657015"/>
          </a:xfrm>
        </p:spPr>
        <p:txBody>
          <a:bodyPr>
            <a:noAutofit/>
          </a:bodyPr>
          <a:lstStyle/>
          <a:p>
            <a:r>
              <a:rPr lang="en-US" sz="3200" b="1" spc="300" dirty="0">
                <a:solidFill>
                  <a:schemeClr val="bg1"/>
                </a:solidFill>
                <a:latin typeface="Aptos Black" panose="020B0004020202020204" pitchFamily="34" charset="0"/>
                <a:cs typeface="Aharoni" panose="02010803020104030203" pitchFamily="2" charset="-79"/>
              </a:rPr>
              <a:t>Actual Study Demonstration - Application</a:t>
            </a:r>
            <a:endParaRPr lang="en-US" sz="3200" spc="300" dirty="0">
              <a:solidFill>
                <a:schemeClr val="bg1"/>
              </a:solidFill>
              <a:latin typeface="Aptos Black" panose="020B0004020202020204" pitchFamily="34" charset="0"/>
              <a:cs typeface="Aharoni" panose="02010803020104030203" pitchFamily="2" charset="-79"/>
            </a:endParaRPr>
          </a:p>
        </p:txBody>
      </p:sp>
      <p:sp>
        <p:nvSpPr>
          <p:cNvPr id="3" name="Bullet point 1…">
            <a:extLst>
              <a:ext uri="{FF2B5EF4-FFF2-40B4-BE49-F238E27FC236}">
                <a16:creationId xmlns:a16="http://schemas.microsoft.com/office/drawing/2014/main" id="{9DB30EAE-3E5E-7194-B8F9-2BB9DDFB0928}"/>
              </a:ext>
            </a:extLst>
          </p:cNvPr>
          <p:cNvSpPr txBox="1">
            <a:spLocks/>
          </p:cNvSpPr>
          <p:nvPr/>
        </p:nvSpPr>
        <p:spPr>
          <a:xfrm>
            <a:off x="1132110" y="1845129"/>
            <a:ext cx="9548705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0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144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8288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2860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7432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2004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6576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342900" marR="0" lvl="0" indent="-342900" algn="l" defTabSz="309563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Raleway Medium" pitchFamily="2" charset="0"/>
              <a:sym typeface="Helvetica Neue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AB89F1-7767-6214-31AD-A28195A7991F}"/>
              </a:ext>
            </a:extLst>
          </p:cNvPr>
          <p:cNvSpPr txBox="1"/>
          <p:nvPr/>
        </p:nvSpPr>
        <p:spPr>
          <a:xfrm>
            <a:off x="1077446" y="1386359"/>
            <a:ext cx="8017916" cy="50321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2300" dirty="0">
                <a:latin typeface="Raleway Medium" pitchFamily="2" charset="77"/>
              </a:rPr>
              <a:t>Application section</a:t>
            </a:r>
          </a:p>
          <a:p>
            <a:pPr marL="0" indent="0">
              <a:spcBef>
                <a:spcPts val="600"/>
              </a:spcBef>
              <a:buNone/>
            </a:pPr>
            <a:endParaRPr lang="en-US" sz="2300" dirty="0">
              <a:latin typeface="Raleway Medium" pitchFamily="2" charset="77"/>
            </a:endParaRP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300" dirty="0">
                <a:latin typeface="Raleway Medium" pitchFamily="2" charset="77"/>
              </a:rPr>
              <a:t>Each participant will </a:t>
            </a:r>
            <a:r>
              <a:rPr lang="en-US" sz="2300" u="sng" dirty="0">
                <a:latin typeface="Raleway Medium" pitchFamily="2" charset="77"/>
              </a:rPr>
              <a:t>read</a:t>
            </a:r>
            <a:r>
              <a:rPr lang="en-US" sz="2300" dirty="0">
                <a:latin typeface="Raleway Medium" pitchFamily="2" charset="77"/>
              </a:rPr>
              <a:t> all of their responses under Application</a:t>
            </a:r>
          </a:p>
          <a:p>
            <a:pPr marL="6604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300" dirty="0">
              <a:latin typeface="Raleway Medium" pitchFamily="2" charset="77"/>
            </a:endParaRP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300" dirty="0">
                <a:latin typeface="Raleway Medium" pitchFamily="2" charset="77"/>
              </a:rPr>
              <a:t>The next participant will </a:t>
            </a:r>
            <a:r>
              <a:rPr lang="en-US" sz="2300" u="sng" dirty="0">
                <a:latin typeface="Raleway Medium" pitchFamily="2" charset="77"/>
              </a:rPr>
              <a:t>read</a:t>
            </a:r>
            <a:r>
              <a:rPr lang="en-US" sz="2300" dirty="0">
                <a:latin typeface="Raleway Medium" pitchFamily="2" charset="77"/>
              </a:rPr>
              <a:t> their responses and continue until everyone has read their answers</a:t>
            </a:r>
          </a:p>
          <a:p>
            <a:pPr marL="6604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300" dirty="0">
              <a:latin typeface="Raleway Medium" pitchFamily="2" charset="77"/>
            </a:endParaRP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300" dirty="0">
                <a:latin typeface="Raleway Medium" pitchFamily="2" charset="77"/>
              </a:rPr>
              <a:t>Move to the next day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300" dirty="0">
                <a:latin typeface="Raleway Medium" pitchFamily="2" charset="77"/>
              </a:rPr>
              <a:t> 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300" b="1" dirty="0">
                <a:latin typeface="Raleway Medium" pitchFamily="2" charset="77"/>
              </a:rPr>
              <a:t>NOTE: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300" dirty="0">
                <a:latin typeface="Raleway Medium" pitchFamily="2" charset="77"/>
              </a:rPr>
              <a:t>This process is critical in order to finish the study on time</a:t>
            </a:r>
          </a:p>
        </p:txBody>
      </p:sp>
      <p:pic>
        <p:nvPicPr>
          <p:cNvPr id="7" name="Picture 6" descr="Icon&#10;&#10;Description automatically generated with medium confidence">
            <a:extLst>
              <a:ext uri="{FF2B5EF4-FFF2-40B4-BE49-F238E27FC236}">
                <a16:creationId xmlns:a16="http://schemas.microsoft.com/office/drawing/2014/main" id="{03DEEF15-3C45-C90F-D363-D0F5DC83FC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335" y="2393793"/>
            <a:ext cx="2594304" cy="2070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8089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545A0-06A2-A07E-9474-35691EA9A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>
            <a:extLst>
              <a:ext uri="{FF2B5EF4-FFF2-40B4-BE49-F238E27FC236}">
                <a16:creationId xmlns:a16="http://schemas.microsoft.com/office/drawing/2014/main" id="{314DEF53-FED0-D46F-8CE7-617855745BCE}"/>
              </a:ext>
            </a:extLst>
          </p:cNvPr>
          <p:cNvSpPr/>
          <p:nvPr/>
        </p:nvSpPr>
        <p:spPr>
          <a:xfrm rot="10800000">
            <a:off x="1132110" y="-1"/>
            <a:ext cx="9927776" cy="1389525"/>
          </a:xfrm>
          <a:prstGeom prst="round2SameRect">
            <a:avLst/>
          </a:prstGeom>
          <a:solidFill>
            <a:srgbClr val="164C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000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75A793-74F6-79FB-061F-3C6A95FC2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9378" y="364671"/>
            <a:ext cx="9810508" cy="657015"/>
          </a:xfrm>
        </p:spPr>
        <p:txBody>
          <a:bodyPr>
            <a:noAutofit/>
          </a:bodyPr>
          <a:lstStyle/>
          <a:p>
            <a:r>
              <a:rPr lang="en-US" sz="2800" b="1" spc="300" dirty="0">
                <a:solidFill>
                  <a:schemeClr val="bg1"/>
                </a:solidFill>
                <a:latin typeface="Aptos Black" panose="020B0004020202020204" pitchFamily="34" charset="0"/>
                <a:cs typeface="Aharoni" panose="02010803020104030203" pitchFamily="2" charset="-79"/>
              </a:rPr>
              <a:t>Actual Study Demonstration  - </a:t>
            </a:r>
            <a:br>
              <a:rPr lang="en-US" sz="2800" b="1" spc="300" dirty="0">
                <a:solidFill>
                  <a:schemeClr val="bg1"/>
                </a:solidFill>
                <a:latin typeface="Aptos Black" panose="020B0004020202020204" pitchFamily="34" charset="0"/>
                <a:cs typeface="Aharoni" panose="02010803020104030203" pitchFamily="2" charset="-79"/>
              </a:rPr>
            </a:br>
            <a:r>
              <a:rPr lang="en-US" sz="2800" b="1" spc="300" dirty="0">
                <a:solidFill>
                  <a:schemeClr val="bg1"/>
                </a:solidFill>
                <a:latin typeface="Aptos Black" panose="020B0004020202020204" pitchFamily="34" charset="0"/>
                <a:cs typeface="Aharoni" panose="02010803020104030203" pitchFamily="2" charset="-79"/>
              </a:rPr>
              <a:t>Howard’s Highlights</a:t>
            </a:r>
            <a:endParaRPr lang="en-US" sz="2800" spc="300" dirty="0">
              <a:solidFill>
                <a:schemeClr val="bg1"/>
              </a:solidFill>
              <a:latin typeface="Aptos Black" panose="020B0004020202020204" pitchFamily="34" charset="0"/>
              <a:cs typeface="Aharoni" panose="02010803020104030203" pitchFamily="2" charset="-79"/>
            </a:endParaRPr>
          </a:p>
        </p:txBody>
      </p:sp>
      <p:sp>
        <p:nvSpPr>
          <p:cNvPr id="3" name="Bullet point 1…">
            <a:extLst>
              <a:ext uri="{FF2B5EF4-FFF2-40B4-BE49-F238E27FC236}">
                <a16:creationId xmlns:a16="http://schemas.microsoft.com/office/drawing/2014/main" id="{9DB30EAE-3E5E-7194-B8F9-2BB9DDFB0928}"/>
              </a:ext>
            </a:extLst>
          </p:cNvPr>
          <p:cNvSpPr txBox="1">
            <a:spLocks/>
          </p:cNvSpPr>
          <p:nvPr/>
        </p:nvSpPr>
        <p:spPr>
          <a:xfrm>
            <a:off x="1132110" y="1845129"/>
            <a:ext cx="9548705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0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144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8288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2860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7432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2004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6576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342900" marR="0" lvl="0" indent="-342900" algn="l" defTabSz="309563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Raleway Medium" pitchFamily="2" charset="0"/>
              <a:sym typeface="Helvetica Neue"/>
            </a:endParaRPr>
          </a:p>
        </p:txBody>
      </p:sp>
      <p:pic>
        <p:nvPicPr>
          <p:cNvPr id="5" name="Picture 4" descr="A close-up of a letter&#10;&#10;Description automatically generated">
            <a:extLst>
              <a:ext uri="{FF2B5EF4-FFF2-40B4-BE49-F238E27FC236}">
                <a16:creationId xmlns:a16="http://schemas.microsoft.com/office/drawing/2014/main" id="{E59D40CD-A2DC-0A32-F6EA-2EB57D90F1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275" y="1457060"/>
            <a:ext cx="4770374" cy="540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2029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545A0-06A2-A07E-9474-35691EA9A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>
            <a:extLst>
              <a:ext uri="{FF2B5EF4-FFF2-40B4-BE49-F238E27FC236}">
                <a16:creationId xmlns:a16="http://schemas.microsoft.com/office/drawing/2014/main" id="{314DEF53-FED0-D46F-8CE7-617855745BCE}"/>
              </a:ext>
            </a:extLst>
          </p:cNvPr>
          <p:cNvSpPr/>
          <p:nvPr/>
        </p:nvSpPr>
        <p:spPr>
          <a:xfrm rot="10800000">
            <a:off x="1132112" y="35743"/>
            <a:ext cx="9927776" cy="1389525"/>
          </a:xfrm>
          <a:prstGeom prst="round2SameRect">
            <a:avLst/>
          </a:prstGeom>
          <a:solidFill>
            <a:srgbClr val="164C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000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75A793-74F6-79FB-061F-3C6A95FC2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9378" y="364671"/>
            <a:ext cx="9810508" cy="657015"/>
          </a:xfrm>
        </p:spPr>
        <p:txBody>
          <a:bodyPr>
            <a:noAutofit/>
          </a:bodyPr>
          <a:lstStyle/>
          <a:p>
            <a:br>
              <a:rPr lang="en-US" sz="2800" b="1" spc="300" dirty="0">
                <a:solidFill>
                  <a:schemeClr val="bg1"/>
                </a:solidFill>
                <a:latin typeface="Raleway Medium" pitchFamily="2" charset="0"/>
                <a:cs typeface="Aharoni" panose="02010803020104030203" pitchFamily="2" charset="-79"/>
              </a:rPr>
            </a:br>
            <a:br>
              <a:rPr lang="en-US" sz="2800" b="1" spc="300" dirty="0">
                <a:solidFill>
                  <a:schemeClr val="bg1"/>
                </a:solidFill>
                <a:latin typeface="Raleway Medium" pitchFamily="2" charset="0"/>
                <a:cs typeface="Aharoni" panose="02010803020104030203" pitchFamily="2" charset="-79"/>
              </a:rPr>
            </a:br>
            <a:br>
              <a:rPr lang="en-US" sz="2800" b="1" spc="300" dirty="0">
                <a:solidFill>
                  <a:schemeClr val="bg1"/>
                </a:solidFill>
                <a:latin typeface="Raleway Medium" pitchFamily="2" charset="0"/>
                <a:cs typeface="Aharoni" panose="02010803020104030203" pitchFamily="2" charset="-79"/>
              </a:rPr>
            </a:br>
            <a:br>
              <a:rPr lang="en-US" sz="2800" b="1" spc="300" dirty="0">
                <a:solidFill>
                  <a:schemeClr val="bg1"/>
                </a:solidFill>
                <a:latin typeface="Raleway Medium" pitchFamily="2" charset="0"/>
                <a:cs typeface="Aharoni" panose="02010803020104030203" pitchFamily="2" charset="-79"/>
              </a:rPr>
            </a:br>
            <a:br>
              <a:rPr lang="en-US" sz="2800" b="1" spc="300" dirty="0">
                <a:solidFill>
                  <a:schemeClr val="bg1"/>
                </a:solidFill>
                <a:latin typeface="Raleway Medium" pitchFamily="2" charset="0"/>
                <a:cs typeface="Aharoni" panose="02010803020104030203" pitchFamily="2" charset="-79"/>
              </a:rPr>
            </a:br>
            <a:br>
              <a:rPr lang="en-US" sz="2800" b="1" spc="300" dirty="0">
                <a:solidFill>
                  <a:schemeClr val="bg1"/>
                </a:solidFill>
                <a:latin typeface="Raleway Medium" pitchFamily="2" charset="0"/>
                <a:cs typeface="Aharoni" panose="02010803020104030203" pitchFamily="2" charset="-79"/>
              </a:rPr>
            </a:br>
            <a:br>
              <a:rPr lang="en-US" sz="2800" b="1" spc="300" dirty="0">
                <a:solidFill>
                  <a:schemeClr val="bg1"/>
                </a:solidFill>
                <a:latin typeface="Raleway Medium" pitchFamily="2" charset="0"/>
                <a:cs typeface="Aharoni" panose="02010803020104030203" pitchFamily="2" charset="-79"/>
              </a:rPr>
            </a:br>
            <a:r>
              <a:rPr lang="en-US" sz="2800" b="1" spc="300" dirty="0">
                <a:solidFill>
                  <a:schemeClr val="bg1"/>
                </a:solidFill>
                <a:latin typeface="Aptos Black" panose="020B0004020202020204" pitchFamily="34" charset="0"/>
                <a:cs typeface="Aharoni" panose="02010803020104030203" pitchFamily="2" charset="-79"/>
              </a:rPr>
              <a:t>Actual Study Demonstration – </a:t>
            </a:r>
            <a:br>
              <a:rPr lang="en-US" sz="2800" b="1" spc="300" dirty="0">
                <a:solidFill>
                  <a:schemeClr val="bg1"/>
                </a:solidFill>
                <a:latin typeface="Aptos Black" panose="020B0004020202020204" pitchFamily="34" charset="0"/>
                <a:cs typeface="Aharoni" panose="02010803020104030203" pitchFamily="2" charset="-79"/>
              </a:rPr>
            </a:br>
            <a:r>
              <a:rPr lang="en-US" sz="2800" b="1" dirty="0">
                <a:solidFill>
                  <a:schemeClr val="bg1"/>
                </a:solidFill>
                <a:latin typeface="Aptos Black" panose="020B0004020202020204" pitchFamily="34" charset="0"/>
              </a:rPr>
              <a:t>Individual Module Prayers</a:t>
            </a:r>
            <a:endParaRPr lang="en-US" sz="2800" spc="300" dirty="0">
              <a:solidFill>
                <a:schemeClr val="bg1"/>
              </a:solidFill>
              <a:latin typeface="Aptos Black" panose="020B0004020202020204" pitchFamily="34" charset="0"/>
              <a:cs typeface="Aharoni" panose="02010803020104030203" pitchFamily="2" charset="-79"/>
            </a:endParaRPr>
          </a:p>
        </p:txBody>
      </p:sp>
      <p:sp>
        <p:nvSpPr>
          <p:cNvPr id="3" name="Bullet point 1…">
            <a:extLst>
              <a:ext uri="{FF2B5EF4-FFF2-40B4-BE49-F238E27FC236}">
                <a16:creationId xmlns:a16="http://schemas.microsoft.com/office/drawing/2014/main" id="{9DB30EAE-3E5E-7194-B8F9-2BB9DDFB0928}"/>
              </a:ext>
            </a:extLst>
          </p:cNvPr>
          <p:cNvSpPr txBox="1">
            <a:spLocks/>
          </p:cNvSpPr>
          <p:nvPr/>
        </p:nvSpPr>
        <p:spPr>
          <a:xfrm>
            <a:off x="1132110" y="1845129"/>
            <a:ext cx="9548705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0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144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8288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2860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7432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2004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6576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342900" marR="0" lvl="0" indent="-342900" algn="l" defTabSz="309563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Raleway Medium" pitchFamily="2" charset="0"/>
              <a:sym typeface="Helvetica Neue"/>
            </a:endParaRP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575CA5F3-D7D9-C7D6-3E71-548314067C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608" y="1503090"/>
            <a:ext cx="7316047" cy="517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6743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545A0-06A2-A07E-9474-35691EA9A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>
            <a:extLst>
              <a:ext uri="{FF2B5EF4-FFF2-40B4-BE49-F238E27FC236}">
                <a16:creationId xmlns:a16="http://schemas.microsoft.com/office/drawing/2014/main" id="{314DEF53-FED0-D46F-8CE7-617855745BCE}"/>
              </a:ext>
            </a:extLst>
          </p:cNvPr>
          <p:cNvSpPr/>
          <p:nvPr/>
        </p:nvSpPr>
        <p:spPr>
          <a:xfrm rot="10800000">
            <a:off x="1132110" y="-1"/>
            <a:ext cx="9927776" cy="1389525"/>
          </a:xfrm>
          <a:prstGeom prst="round2SameRect">
            <a:avLst/>
          </a:prstGeom>
          <a:solidFill>
            <a:srgbClr val="164C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000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75A793-74F6-79FB-061F-3C6A95FC2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9378" y="364671"/>
            <a:ext cx="9810508" cy="657015"/>
          </a:xfrm>
        </p:spPr>
        <p:txBody>
          <a:bodyPr>
            <a:noAutofit/>
          </a:bodyPr>
          <a:lstStyle/>
          <a:p>
            <a:br>
              <a:rPr lang="en-US" sz="3200" b="1" spc="300" dirty="0">
                <a:solidFill>
                  <a:schemeClr val="bg1"/>
                </a:solidFill>
                <a:latin typeface="Aptos Black" panose="020B0004020202020204" pitchFamily="34" charset="0"/>
                <a:cs typeface="Aharoni" panose="02010803020104030203" pitchFamily="2" charset="-79"/>
              </a:rPr>
            </a:br>
            <a:r>
              <a:rPr lang="en-US" sz="3200" b="1" spc="300" dirty="0">
                <a:solidFill>
                  <a:schemeClr val="bg1"/>
                </a:solidFill>
                <a:latin typeface="Aptos Black" panose="020B0004020202020204" pitchFamily="34" charset="0"/>
                <a:cs typeface="Aharoni" panose="02010803020104030203" pitchFamily="2" charset="-79"/>
              </a:rPr>
              <a:t>Actual Study Demonstration – Prayer Logs</a:t>
            </a:r>
            <a:endParaRPr lang="en-US" sz="3200" spc="300" dirty="0">
              <a:solidFill>
                <a:schemeClr val="bg1"/>
              </a:solidFill>
              <a:latin typeface="Aptos Black" panose="020B0004020202020204" pitchFamily="34" charset="0"/>
              <a:cs typeface="Aharoni" panose="02010803020104030203" pitchFamily="2" charset="-79"/>
            </a:endParaRPr>
          </a:p>
        </p:txBody>
      </p:sp>
      <p:sp>
        <p:nvSpPr>
          <p:cNvPr id="3" name="Bullet point 1…">
            <a:extLst>
              <a:ext uri="{FF2B5EF4-FFF2-40B4-BE49-F238E27FC236}">
                <a16:creationId xmlns:a16="http://schemas.microsoft.com/office/drawing/2014/main" id="{9DB30EAE-3E5E-7194-B8F9-2BB9DDFB0928}"/>
              </a:ext>
            </a:extLst>
          </p:cNvPr>
          <p:cNvSpPr txBox="1">
            <a:spLocks/>
          </p:cNvSpPr>
          <p:nvPr/>
        </p:nvSpPr>
        <p:spPr>
          <a:xfrm>
            <a:off x="1132110" y="1845129"/>
            <a:ext cx="9548705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0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144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8288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2860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7432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2004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6576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342900" marR="0" lvl="0" indent="-342900" algn="l" defTabSz="309563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Raleway Medium" pitchFamily="2" charset="0"/>
              <a:sym typeface="Helvetica Neue"/>
            </a:endParaRP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D0757761-182B-F8CB-2AFF-79EDB0E4C0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512" y="1477425"/>
            <a:ext cx="8024972" cy="513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4346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FD24DE42-0EAB-DF44-2B11-2449B387CE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903" y="822955"/>
            <a:ext cx="1920244" cy="26060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19BE6F-AADD-4ABC-AA14-B22AF4ECC1F6}"/>
              </a:ext>
            </a:extLst>
          </p:cNvPr>
          <p:cNvSpPr txBox="1"/>
          <p:nvPr/>
        </p:nvSpPr>
        <p:spPr>
          <a:xfrm>
            <a:off x="2963248" y="3685257"/>
            <a:ext cx="609755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chemeClr val="bg1"/>
                </a:solidFill>
                <a:latin typeface="Aptos Black" panose="020B0004020202020204" pitchFamily="34" charset="0"/>
              </a:rPr>
              <a:t>Set Your House In Order</a:t>
            </a:r>
          </a:p>
          <a:p>
            <a:pPr marL="0" indent="0" algn="ctr">
              <a:buNone/>
            </a:pPr>
            <a:endParaRPr lang="en-US" sz="3600" b="1" dirty="0">
              <a:solidFill>
                <a:schemeClr val="bg1"/>
              </a:solidFill>
              <a:latin typeface="Aptos Black" panose="020B0004020202020204" pitchFamily="34" charset="0"/>
            </a:endParaRPr>
          </a:p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  <a:latin typeface="Aptos Black" panose="020B0004020202020204" pitchFamily="34" charset="0"/>
              </a:rPr>
              <a:t>Tips &amp; Tools</a:t>
            </a:r>
          </a:p>
        </p:txBody>
      </p:sp>
    </p:spTree>
    <p:extLst>
      <p:ext uri="{BB962C8B-B14F-4D97-AF65-F5344CB8AC3E}">
        <p14:creationId xmlns:p14="http://schemas.microsoft.com/office/powerpoint/2010/main" val="16040710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D52E1A-8BA2-09A8-5480-12A1157B1F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9BC35-B46E-84B1-DF54-BF9BD022A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 Leader / Co-Leader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028D6AA-C444-4D26-8812-8C9E97E7DE92}"/>
              </a:ext>
            </a:extLst>
          </p:cNvPr>
          <p:cNvGrpSpPr/>
          <p:nvPr/>
        </p:nvGrpSpPr>
        <p:grpSpPr>
          <a:xfrm>
            <a:off x="2418229" y="1276353"/>
            <a:ext cx="7355543" cy="2470254"/>
            <a:chOff x="1985681" y="2495552"/>
            <a:chExt cx="8220636" cy="2760783"/>
          </a:xfrm>
        </p:grpSpPr>
        <p:sp>
          <p:nvSpPr>
            <p:cNvPr id="10" name="Round Same Side Corner Rectangle 9">
              <a:extLst>
                <a:ext uri="{FF2B5EF4-FFF2-40B4-BE49-F238E27FC236}">
                  <a16:creationId xmlns:a16="http://schemas.microsoft.com/office/drawing/2014/main" id="{FEB651B5-BE16-656F-A9E9-7B6C810F8D92}"/>
                </a:ext>
              </a:extLst>
            </p:cNvPr>
            <p:cNvSpPr/>
            <p:nvPr/>
          </p:nvSpPr>
          <p:spPr>
            <a:xfrm rot="5400000">
              <a:off x="5392629" y="442647"/>
              <a:ext cx="2760783" cy="6866593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154D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FC976CD-9D72-5179-50A8-49B4C8179984}"/>
                </a:ext>
              </a:extLst>
            </p:cNvPr>
            <p:cNvSpPr/>
            <p:nvPr/>
          </p:nvSpPr>
          <p:spPr>
            <a:xfrm>
              <a:off x="1985681" y="2529480"/>
              <a:ext cx="2602900" cy="2690070"/>
            </a:xfrm>
            <a:prstGeom prst="ellipse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 w="63500">
              <a:solidFill>
                <a:srgbClr val="154D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0474361-E6C3-4B28-46CB-5596C0577AB7}"/>
                </a:ext>
              </a:extLst>
            </p:cNvPr>
            <p:cNvSpPr/>
            <p:nvPr/>
          </p:nvSpPr>
          <p:spPr>
            <a:xfrm>
              <a:off x="4948607" y="2495552"/>
              <a:ext cx="4607450" cy="27607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 Black" panose="020B0004020202020204" pitchFamily="34" charset="0"/>
                  <a:ea typeface="+mn-ea"/>
                  <a:cs typeface="Aharoni" panose="02010803020104030203" pitchFamily="2" charset="-79"/>
                </a:rPr>
                <a:t>Co-Leader #1 Name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i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Several bullets that highlights about you</a:t>
              </a:r>
              <a:endPara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5897CDC-0018-1F6A-9E2F-E227AB71CF6B}"/>
              </a:ext>
            </a:extLst>
          </p:cNvPr>
          <p:cNvGrpSpPr/>
          <p:nvPr/>
        </p:nvGrpSpPr>
        <p:grpSpPr>
          <a:xfrm>
            <a:off x="2418229" y="3995268"/>
            <a:ext cx="7355544" cy="2470254"/>
            <a:chOff x="1985680" y="2495552"/>
            <a:chExt cx="8220637" cy="2760783"/>
          </a:xfrm>
        </p:grpSpPr>
        <p:sp>
          <p:nvSpPr>
            <p:cNvPr id="8" name="Round Same Side Corner Rectangle 3">
              <a:extLst>
                <a:ext uri="{FF2B5EF4-FFF2-40B4-BE49-F238E27FC236}">
                  <a16:creationId xmlns:a16="http://schemas.microsoft.com/office/drawing/2014/main" id="{E13701B7-6AF3-115F-331C-50D7DD2AEABA}"/>
                </a:ext>
              </a:extLst>
            </p:cNvPr>
            <p:cNvSpPr/>
            <p:nvPr/>
          </p:nvSpPr>
          <p:spPr>
            <a:xfrm rot="5400000">
              <a:off x="5392629" y="442647"/>
              <a:ext cx="2760783" cy="6866593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154D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A6FA757-B8DC-7E9F-8C87-F501A772F919}"/>
                </a:ext>
              </a:extLst>
            </p:cNvPr>
            <p:cNvSpPr/>
            <p:nvPr/>
          </p:nvSpPr>
          <p:spPr>
            <a:xfrm>
              <a:off x="1985680" y="2529480"/>
              <a:ext cx="2708097" cy="269007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63500">
              <a:solidFill>
                <a:srgbClr val="154D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61B4E06-A355-0409-A3B6-726817AE02F7}"/>
                </a:ext>
              </a:extLst>
            </p:cNvPr>
            <p:cNvSpPr/>
            <p:nvPr/>
          </p:nvSpPr>
          <p:spPr>
            <a:xfrm>
              <a:off x="4948607" y="2495552"/>
              <a:ext cx="4607450" cy="27607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 Black" panose="020B0004020202020204" pitchFamily="34" charset="0"/>
                  <a:ea typeface="+mn-ea"/>
                  <a:cs typeface="Aharoni" panose="02010803020104030203" pitchFamily="2" charset="-79"/>
                </a:rPr>
                <a:t>Co-Leader #2 Name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i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Several bullets that highlights about you</a:t>
              </a:r>
              <a:endPara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81553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545A0-06A2-A07E-9474-35691EA9A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>
            <a:extLst>
              <a:ext uri="{FF2B5EF4-FFF2-40B4-BE49-F238E27FC236}">
                <a16:creationId xmlns:a16="http://schemas.microsoft.com/office/drawing/2014/main" id="{314DEF53-FED0-D46F-8CE7-617855745BCE}"/>
              </a:ext>
            </a:extLst>
          </p:cNvPr>
          <p:cNvSpPr/>
          <p:nvPr/>
        </p:nvSpPr>
        <p:spPr>
          <a:xfrm rot="10800000">
            <a:off x="1132110" y="-1"/>
            <a:ext cx="9927776" cy="1389525"/>
          </a:xfrm>
          <a:prstGeom prst="round2SameRect">
            <a:avLst/>
          </a:prstGeom>
          <a:solidFill>
            <a:srgbClr val="164C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000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75A793-74F6-79FB-061F-3C6A95FC2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9378" y="364671"/>
            <a:ext cx="9810508" cy="657015"/>
          </a:xfrm>
        </p:spPr>
        <p:txBody>
          <a:bodyPr>
            <a:noAutofit/>
          </a:bodyPr>
          <a:lstStyle/>
          <a:p>
            <a:r>
              <a:rPr lang="en-US" sz="3600" b="1" spc="300" dirty="0">
                <a:solidFill>
                  <a:schemeClr val="bg1"/>
                </a:solidFill>
                <a:latin typeface="Aptos Black" panose="020B0004020202020204" pitchFamily="34" charset="0"/>
                <a:cs typeface="Aharoni" panose="02010803020104030203" pitchFamily="2" charset="-79"/>
              </a:rPr>
              <a:t>Financial Discipleship Study Tools</a:t>
            </a:r>
            <a:endParaRPr lang="en-US" sz="3600" spc="300" dirty="0">
              <a:solidFill>
                <a:schemeClr val="bg1"/>
              </a:solidFill>
              <a:latin typeface="Aptos Black" panose="020B0004020202020204" pitchFamily="34" charset="0"/>
              <a:cs typeface="Aharoni" panose="02010803020104030203" pitchFamily="2" charset="-79"/>
            </a:endParaRPr>
          </a:p>
        </p:txBody>
      </p:sp>
      <p:sp>
        <p:nvSpPr>
          <p:cNvPr id="3" name="Bullet point 1…">
            <a:extLst>
              <a:ext uri="{FF2B5EF4-FFF2-40B4-BE49-F238E27FC236}">
                <a16:creationId xmlns:a16="http://schemas.microsoft.com/office/drawing/2014/main" id="{9DB30EAE-3E5E-7194-B8F9-2BB9DDFB0928}"/>
              </a:ext>
            </a:extLst>
          </p:cNvPr>
          <p:cNvSpPr txBox="1">
            <a:spLocks/>
          </p:cNvSpPr>
          <p:nvPr/>
        </p:nvSpPr>
        <p:spPr>
          <a:xfrm>
            <a:off x="1132110" y="1845129"/>
            <a:ext cx="9548705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0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144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8288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2860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7432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2004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6576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342900" marR="0" lvl="0" indent="-342900" algn="l" defTabSz="309563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Raleway Medium" pitchFamily="2" charset="0"/>
              <a:sym typeface="Helvetica Neue"/>
            </a:endParaRPr>
          </a:p>
        </p:txBody>
      </p:sp>
      <p:sp>
        <p:nvSpPr>
          <p:cNvPr id="4" name="Bullet point 1…">
            <a:extLst>
              <a:ext uri="{FF2B5EF4-FFF2-40B4-BE49-F238E27FC236}">
                <a16:creationId xmlns:a16="http://schemas.microsoft.com/office/drawing/2014/main" id="{4A77F36D-6CEF-1A1D-6A5A-0F3B4711E71A}"/>
              </a:ext>
            </a:extLst>
          </p:cNvPr>
          <p:cNvSpPr txBox="1">
            <a:spLocks/>
          </p:cNvSpPr>
          <p:nvPr/>
        </p:nvSpPr>
        <p:spPr>
          <a:xfrm>
            <a:off x="4714632" y="1461158"/>
            <a:ext cx="6345254" cy="50321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0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144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8288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2860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7432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2004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6576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lvl="1" algn="l">
              <a:defRPr>
                <a:solidFill>
                  <a:srgbClr val="58595B"/>
                </a:solidFill>
                <a:latin typeface="Acherus Grotesque Regular"/>
                <a:ea typeface="Acherus Grotesque Regular"/>
                <a:cs typeface="Acherus Grotesque Regular"/>
                <a:sym typeface="Acherus Grotesque Regular"/>
              </a:defRPr>
            </a:pPr>
            <a:r>
              <a:rPr lang="en-US" sz="2400" kern="0" dirty="0">
                <a:solidFill>
                  <a:schemeClr val="tx1"/>
                </a:solidFill>
                <a:latin typeface="Raleway" pitchFamily="2" charset="77"/>
                <a:ea typeface="Acherus Grotesque Regular"/>
                <a:cs typeface="Acherus Grotesque Regular"/>
                <a:sym typeface="Acherus Grotesque Regular"/>
              </a:rPr>
              <a:t>QR codes in the print version link directly to the study videos. </a:t>
            </a:r>
          </a:p>
          <a:p>
            <a:pPr lvl="1" algn="l">
              <a:defRPr>
                <a:solidFill>
                  <a:srgbClr val="58595B"/>
                </a:solidFill>
                <a:latin typeface="Acherus Grotesque Regular"/>
                <a:ea typeface="Acherus Grotesque Regular"/>
                <a:cs typeface="Acherus Grotesque Regular"/>
                <a:sym typeface="Acherus Grotesque Regular"/>
              </a:defRPr>
            </a:pPr>
            <a:r>
              <a:rPr lang="en-US" sz="2400" kern="0" dirty="0">
                <a:solidFill>
                  <a:schemeClr val="tx1"/>
                </a:solidFill>
                <a:latin typeface="Raleway" pitchFamily="2" charset="77"/>
                <a:ea typeface="Acherus Grotesque Regular"/>
                <a:cs typeface="Acherus Grotesque Regular"/>
                <a:sym typeface="Acherus Grotesque Regular"/>
              </a:rPr>
              <a:t>Electronic application worksheets</a:t>
            </a:r>
          </a:p>
          <a:p>
            <a:pPr marL="774704" lvl="2" algn="l">
              <a:spcBef>
                <a:spcPts val="600"/>
              </a:spcBef>
              <a:defRPr>
                <a:solidFill>
                  <a:srgbClr val="58595B"/>
                </a:solidFill>
                <a:latin typeface="Acherus Grotesque Regular"/>
                <a:ea typeface="Acherus Grotesque Regular"/>
                <a:cs typeface="Acherus Grotesque Regular"/>
                <a:sym typeface="Acherus Grotesque Regular"/>
              </a:defRPr>
            </a:pPr>
            <a:r>
              <a:rPr lang="en-US" sz="2400" kern="0" dirty="0">
                <a:solidFill>
                  <a:schemeClr val="tx1"/>
                </a:solidFill>
                <a:latin typeface="Raleway" pitchFamily="2" charset="77"/>
                <a:ea typeface="Acherus Grotesque Regular"/>
                <a:cs typeface="Acherus Grotesque Regular"/>
                <a:sym typeface="Acherus Grotesque Regular"/>
              </a:rPr>
              <a:t>Calculations are automatic</a:t>
            </a:r>
          </a:p>
          <a:p>
            <a:pPr marL="774704" lvl="2" algn="l">
              <a:spcBef>
                <a:spcPts val="600"/>
              </a:spcBef>
              <a:defRPr>
                <a:solidFill>
                  <a:srgbClr val="58595B"/>
                </a:solidFill>
                <a:latin typeface="Acherus Grotesque Regular"/>
                <a:ea typeface="Acherus Grotesque Regular"/>
                <a:cs typeface="Acherus Grotesque Regular"/>
                <a:sym typeface="Acherus Grotesque Regular"/>
              </a:defRPr>
            </a:pPr>
            <a:r>
              <a:rPr lang="en-US" sz="2400" kern="0" dirty="0">
                <a:solidFill>
                  <a:schemeClr val="tx1"/>
                </a:solidFill>
                <a:latin typeface="Raleway" pitchFamily="2" charset="77"/>
                <a:ea typeface="Acherus Grotesque Regular"/>
                <a:cs typeface="Acherus Grotesque Regular"/>
                <a:sym typeface="Acherus Grotesque Regular"/>
              </a:rPr>
              <a:t>Examples of completed applications</a:t>
            </a:r>
          </a:p>
          <a:p>
            <a:pPr lvl="1" algn="l">
              <a:defRPr>
                <a:solidFill>
                  <a:srgbClr val="58595B"/>
                </a:solidFill>
                <a:latin typeface="Acherus Grotesque Regular"/>
                <a:ea typeface="Acherus Grotesque Regular"/>
                <a:cs typeface="Acherus Grotesque Regular"/>
                <a:sym typeface="Acherus Grotesque Regular"/>
              </a:defRPr>
            </a:pPr>
            <a:r>
              <a:rPr lang="en-US" sz="2400" kern="0" dirty="0">
                <a:solidFill>
                  <a:schemeClr val="tx1"/>
                </a:solidFill>
                <a:latin typeface="Raleway" pitchFamily="2" charset="77"/>
                <a:ea typeface="Acherus Grotesque Regular"/>
                <a:cs typeface="Acherus Grotesque Regular"/>
                <a:sym typeface="Acherus Grotesque Regular"/>
              </a:rPr>
              <a:t>Howard’s Highlights in each module</a:t>
            </a:r>
          </a:p>
          <a:p>
            <a:pPr lvl="1" algn="l">
              <a:defRPr>
                <a:solidFill>
                  <a:srgbClr val="58595B"/>
                </a:solidFill>
                <a:latin typeface="Acherus Grotesque Regular"/>
                <a:ea typeface="Acherus Grotesque Regular"/>
                <a:cs typeface="Acherus Grotesque Regular"/>
                <a:sym typeface="Acherus Grotesque Regular"/>
              </a:defRPr>
            </a:pPr>
            <a:r>
              <a:rPr lang="en-US" sz="2400" kern="0" dirty="0">
                <a:solidFill>
                  <a:schemeClr val="tx1"/>
                </a:solidFill>
                <a:latin typeface="Raleway" pitchFamily="2" charset="77"/>
                <a:ea typeface="Acherus Grotesque Regular"/>
                <a:cs typeface="Acherus Grotesque Regular"/>
                <a:sym typeface="Acherus Grotesque Regular"/>
              </a:rPr>
              <a:t>Memory verse tools </a:t>
            </a:r>
          </a:p>
          <a:p>
            <a:pPr lvl="1" algn="l">
              <a:defRPr>
                <a:solidFill>
                  <a:srgbClr val="58595B"/>
                </a:solidFill>
                <a:latin typeface="Acherus Grotesque Regular"/>
                <a:ea typeface="Acherus Grotesque Regular"/>
                <a:cs typeface="Acherus Grotesque Regular"/>
                <a:sym typeface="Acherus Grotesque Regular"/>
              </a:defRPr>
            </a:pPr>
            <a:r>
              <a:rPr lang="en-US" sz="2400" kern="0" dirty="0">
                <a:solidFill>
                  <a:schemeClr val="tx1"/>
                </a:solidFill>
                <a:latin typeface="Raleway" pitchFamily="2" charset="77"/>
                <a:ea typeface="Acherus Grotesque Regular"/>
                <a:cs typeface="Acherus Grotesque Regular"/>
                <a:sym typeface="Acherus Grotesque Regular"/>
              </a:rPr>
              <a:t>Online calculators 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A028ED15-C0A6-BB1C-6467-6DCD7F80F2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48" y="2241158"/>
            <a:ext cx="3646119" cy="29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5341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545A0-06A2-A07E-9474-35691EA9A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>
            <a:extLst>
              <a:ext uri="{FF2B5EF4-FFF2-40B4-BE49-F238E27FC236}">
                <a16:creationId xmlns:a16="http://schemas.microsoft.com/office/drawing/2014/main" id="{314DEF53-FED0-D46F-8CE7-617855745BCE}"/>
              </a:ext>
            </a:extLst>
          </p:cNvPr>
          <p:cNvSpPr/>
          <p:nvPr/>
        </p:nvSpPr>
        <p:spPr>
          <a:xfrm rot="10800000">
            <a:off x="1132110" y="-1"/>
            <a:ext cx="9927776" cy="1389525"/>
          </a:xfrm>
          <a:prstGeom prst="round2SameRect">
            <a:avLst/>
          </a:prstGeom>
          <a:solidFill>
            <a:srgbClr val="164C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000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75A793-74F6-79FB-061F-3C6A95FC2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9378" y="364671"/>
            <a:ext cx="9810508" cy="657015"/>
          </a:xfrm>
        </p:spPr>
        <p:txBody>
          <a:bodyPr>
            <a:noAutofit/>
          </a:bodyPr>
          <a:lstStyle/>
          <a:p>
            <a:r>
              <a:rPr lang="en-US" sz="3600" b="1" spc="300" dirty="0">
                <a:solidFill>
                  <a:schemeClr val="bg1"/>
                </a:solidFill>
                <a:latin typeface="Aptos Black" panose="020B0004020202020204" pitchFamily="34" charset="0"/>
                <a:cs typeface="Aharoni" panose="02010803020104030203" pitchFamily="2" charset="-79"/>
              </a:rPr>
              <a:t>Compass Tools for Demonstration</a:t>
            </a:r>
            <a:endParaRPr lang="en-US" sz="3600" spc="300" dirty="0">
              <a:solidFill>
                <a:schemeClr val="bg1"/>
              </a:solidFill>
              <a:latin typeface="Aptos Black" panose="020B0004020202020204" pitchFamily="34" charset="0"/>
              <a:cs typeface="Aharoni" panose="02010803020104030203" pitchFamily="2" charset="-79"/>
            </a:endParaRPr>
          </a:p>
        </p:txBody>
      </p:sp>
      <p:sp>
        <p:nvSpPr>
          <p:cNvPr id="3" name="Bullet point 1…">
            <a:extLst>
              <a:ext uri="{FF2B5EF4-FFF2-40B4-BE49-F238E27FC236}">
                <a16:creationId xmlns:a16="http://schemas.microsoft.com/office/drawing/2014/main" id="{9DB30EAE-3E5E-7194-B8F9-2BB9DDFB0928}"/>
              </a:ext>
            </a:extLst>
          </p:cNvPr>
          <p:cNvSpPr txBox="1">
            <a:spLocks/>
          </p:cNvSpPr>
          <p:nvPr/>
        </p:nvSpPr>
        <p:spPr>
          <a:xfrm>
            <a:off x="1132110" y="1845129"/>
            <a:ext cx="9548705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0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144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8288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2860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7432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2004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6576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342900" marR="0" lvl="0" indent="-342900" algn="l" defTabSz="309563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Raleway Medium" pitchFamily="2" charset="0"/>
              <a:sym typeface="Helvetica Neue"/>
            </a:endParaRPr>
          </a:p>
        </p:txBody>
      </p:sp>
      <p:sp>
        <p:nvSpPr>
          <p:cNvPr id="5" name="Bullet point 1…">
            <a:extLst>
              <a:ext uri="{FF2B5EF4-FFF2-40B4-BE49-F238E27FC236}">
                <a16:creationId xmlns:a16="http://schemas.microsoft.com/office/drawing/2014/main" id="{BF676E17-3462-DD19-251C-F08258442C62}"/>
              </a:ext>
            </a:extLst>
          </p:cNvPr>
          <p:cNvSpPr txBox="1">
            <a:spLocks/>
          </p:cNvSpPr>
          <p:nvPr/>
        </p:nvSpPr>
        <p:spPr>
          <a:xfrm>
            <a:off x="4687541" y="3015128"/>
            <a:ext cx="7218052" cy="20484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0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144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8288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2860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7432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2004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6576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342900" indent="-342900">
              <a:buFont typeface="Arial"/>
              <a:buChar char="•"/>
              <a:defRPr>
                <a:solidFill>
                  <a:srgbClr val="58595B"/>
                </a:solidFill>
                <a:latin typeface="Acherus Grotesque Regular"/>
                <a:ea typeface="Acherus Grotesque Regular"/>
                <a:cs typeface="Acherus Grotesque Regular"/>
                <a:sym typeface="Acherus Grotesque Regular"/>
              </a:defRPr>
            </a:pPr>
            <a:r>
              <a:rPr lang="en-US" sz="3300" kern="0" dirty="0">
                <a:solidFill>
                  <a:srgbClr val="58595B"/>
                </a:solidFill>
                <a:latin typeface="Raleway Medium" pitchFamily="2" charset="77"/>
                <a:ea typeface="Acherus Grotesque Regular"/>
                <a:cs typeface="Acherus Grotesque Regular"/>
                <a:sym typeface="Acherus Grotesque Regular"/>
              </a:rPr>
              <a:t>DEMO </a:t>
            </a:r>
            <a:r>
              <a:rPr lang="en-US" sz="3300" kern="0" dirty="0">
                <a:solidFill>
                  <a:srgbClr val="58595B"/>
                </a:solidFill>
                <a:latin typeface="Raleway Medium" pitchFamily="2" charset="77"/>
                <a:ea typeface="Acherus Grotesque Regular"/>
                <a:cs typeface="Acherus Grotesque Regular"/>
                <a:sym typeface="Acherus Grotesque Regular"/>
                <a:hlinkClick r:id="rId3"/>
              </a:rPr>
              <a:t>Compasstools.org</a:t>
            </a:r>
            <a:endParaRPr lang="en-US" sz="3300" kern="0" dirty="0">
              <a:solidFill>
                <a:srgbClr val="58595B"/>
              </a:solidFill>
              <a:latin typeface="Raleway Medium" pitchFamily="2" charset="77"/>
              <a:ea typeface="Acherus Grotesque Regular"/>
              <a:cs typeface="Acherus Grotesque Regular"/>
              <a:sym typeface="Acherus Grotesque Regular"/>
            </a:endParaRPr>
          </a:p>
          <a:p>
            <a:pPr marL="342900" indent="-342900">
              <a:buFont typeface="Arial"/>
              <a:buChar char="•"/>
              <a:defRPr>
                <a:solidFill>
                  <a:srgbClr val="58595B"/>
                </a:solidFill>
                <a:latin typeface="Acherus Grotesque Regular"/>
                <a:ea typeface="Acherus Grotesque Regular"/>
                <a:cs typeface="Acherus Grotesque Regular"/>
                <a:sym typeface="Acherus Grotesque Regular"/>
              </a:defRPr>
            </a:pPr>
            <a:endParaRPr lang="en-US" sz="3300" kern="0" dirty="0">
              <a:solidFill>
                <a:srgbClr val="58595B"/>
              </a:solidFill>
              <a:latin typeface="Raleway Medium" pitchFamily="2" charset="77"/>
              <a:ea typeface="Acherus Grotesque Regular"/>
              <a:cs typeface="Acherus Grotesque Regular"/>
              <a:sym typeface="Acherus Grotesque Regular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E4E51C48-415E-1034-61BC-819000FB20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10" y="2425163"/>
            <a:ext cx="4018788" cy="322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4198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545A0-06A2-A07E-9474-35691EA9A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>
            <a:extLst>
              <a:ext uri="{FF2B5EF4-FFF2-40B4-BE49-F238E27FC236}">
                <a16:creationId xmlns:a16="http://schemas.microsoft.com/office/drawing/2014/main" id="{314DEF53-FED0-D46F-8CE7-617855745BCE}"/>
              </a:ext>
            </a:extLst>
          </p:cNvPr>
          <p:cNvSpPr/>
          <p:nvPr/>
        </p:nvSpPr>
        <p:spPr>
          <a:xfrm rot="10800000">
            <a:off x="1132110" y="-1"/>
            <a:ext cx="9927776" cy="1389525"/>
          </a:xfrm>
          <a:prstGeom prst="round2SameRect">
            <a:avLst/>
          </a:prstGeom>
          <a:solidFill>
            <a:srgbClr val="164C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000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75A793-74F6-79FB-061F-3C6A95FC2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9378" y="364671"/>
            <a:ext cx="9810508" cy="657015"/>
          </a:xfrm>
        </p:spPr>
        <p:txBody>
          <a:bodyPr>
            <a:noAutofit/>
          </a:bodyPr>
          <a:lstStyle/>
          <a:p>
            <a:r>
              <a:rPr lang="en-US" sz="3600" b="1" spc="300" dirty="0">
                <a:solidFill>
                  <a:schemeClr val="bg1"/>
                </a:solidFill>
                <a:latin typeface="Aptos Black" panose="020B0004020202020204" pitchFamily="34" charset="0"/>
                <a:cs typeface="Aharoni" panose="02010803020104030203" pitchFamily="2" charset="-79"/>
              </a:rPr>
              <a:t>Compass Tools Demonstration</a:t>
            </a:r>
            <a:endParaRPr lang="en-US" sz="3600" spc="300" dirty="0">
              <a:solidFill>
                <a:schemeClr val="bg1"/>
              </a:solidFill>
              <a:latin typeface="Aptos Black" panose="020B0004020202020204" pitchFamily="34" charset="0"/>
              <a:cs typeface="Aharoni" panose="02010803020104030203" pitchFamily="2" charset="-79"/>
            </a:endParaRPr>
          </a:p>
        </p:txBody>
      </p:sp>
      <p:sp>
        <p:nvSpPr>
          <p:cNvPr id="3" name="Bullet point 1…">
            <a:extLst>
              <a:ext uri="{FF2B5EF4-FFF2-40B4-BE49-F238E27FC236}">
                <a16:creationId xmlns:a16="http://schemas.microsoft.com/office/drawing/2014/main" id="{9DB30EAE-3E5E-7194-B8F9-2BB9DDFB0928}"/>
              </a:ext>
            </a:extLst>
          </p:cNvPr>
          <p:cNvSpPr txBox="1">
            <a:spLocks/>
          </p:cNvSpPr>
          <p:nvPr/>
        </p:nvSpPr>
        <p:spPr>
          <a:xfrm>
            <a:off x="1132110" y="1845129"/>
            <a:ext cx="9548705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0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144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8288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2860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7432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2004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6576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342900" marR="0" lvl="0" indent="-342900" algn="l" defTabSz="309563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Raleway Medium" pitchFamily="2" charset="0"/>
              <a:sym typeface="Helvetica Neue"/>
            </a:endParaRPr>
          </a:p>
        </p:txBody>
      </p:sp>
      <p:pic>
        <p:nvPicPr>
          <p:cNvPr id="4" name="Picture 3" descr="A child reading a book&#10;&#10;Description automatically generated">
            <a:extLst>
              <a:ext uri="{FF2B5EF4-FFF2-40B4-BE49-F238E27FC236}">
                <a16:creationId xmlns:a16="http://schemas.microsoft.com/office/drawing/2014/main" id="{E34734C3-D304-5E40-B23B-E019FCC321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785" y="1501572"/>
            <a:ext cx="8944429" cy="527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3252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545A0-06A2-A07E-9474-35691EA9A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>
            <a:extLst>
              <a:ext uri="{FF2B5EF4-FFF2-40B4-BE49-F238E27FC236}">
                <a16:creationId xmlns:a16="http://schemas.microsoft.com/office/drawing/2014/main" id="{314DEF53-FED0-D46F-8CE7-617855745BCE}"/>
              </a:ext>
            </a:extLst>
          </p:cNvPr>
          <p:cNvSpPr/>
          <p:nvPr/>
        </p:nvSpPr>
        <p:spPr>
          <a:xfrm rot="10800000">
            <a:off x="1132110" y="-1"/>
            <a:ext cx="9927776" cy="1389525"/>
          </a:xfrm>
          <a:prstGeom prst="round2SameRect">
            <a:avLst/>
          </a:prstGeom>
          <a:solidFill>
            <a:srgbClr val="164C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000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75A793-74F6-79FB-061F-3C6A95FC2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9378" y="364671"/>
            <a:ext cx="9810508" cy="657015"/>
          </a:xfrm>
        </p:spPr>
        <p:txBody>
          <a:bodyPr>
            <a:noAutofit/>
          </a:bodyPr>
          <a:lstStyle/>
          <a:p>
            <a:r>
              <a:rPr lang="en-US" sz="3600" b="1" spc="300" dirty="0">
                <a:solidFill>
                  <a:schemeClr val="bg1"/>
                </a:solidFill>
                <a:latin typeface="Aptos Black" panose="020B0004020202020204" pitchFamily="34" charset="0"/>
                <a:cs typeface="Aharoni" panose="02010803020104030203" pitchFamily="2" charset="-79"/>
              </a:rPr>
              <a:t>Compass Tools Demonstration</a:t>
            </a:r>
            <a:endParaRPr lang="en-US" sz="3600" spc="300" dirty="0">
              <a:solidFill>
                <a:schemeClr val="bg1"/>
              </a:solidFill>
              <a:latin typeface="Aptos Black" panose="020B0004020202020204" pitchFamily="34" charset="0"/>
              <a:cs typeface="Aharoni" panose="02010803020104030203" pitchFamily="2" charset="-79"/>
            </a:endParaRPr>
          </a:p>
        </p:txBody>
      </p:sp>
      <p:sp>
        <p:nvSpPr>
          <p:cNvPr id="3" name="Bullet point 1…">
            <a:extLst>
              <a:ext uri="{FF2B5EF4-FFF2-40B4-BE49-F238E27FC236}">
                <a16:creationId xmlns:a16="http://schemas.microsoft.com/office/drawing/2014/main" id="{9DB30EAE-3E5E-7194-B8F9-2BB9DDFB0928}"/>
              </a:ext>
            </a:extLst>
          </p:cNvPr>
          <p:cNvSpPr txBox="1">
            <a:spLocks/>
          </p:cNvSpPr>
          <p:nvPr/>
        </p:nvSpPr>
        <p:spPr>
          <a:xfrm>
            <a:off x="1132110" y="1845129"/>
            <a:ext cx="9548705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0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144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8288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2860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7432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2004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6576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342900" marR="0" lvl="0" indent="-342900" algn="l" defTabSz="309563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Raleway Medium" pitchFamily="2" charset="0"/>
              <a:sym typeface="Helvetica Neue"/>
            </a:endParaRPr>
          </a:p>
        </p:txBody>
      </p:sp>
      <p:pic>
        <p:nvPicPr>
          <p:cNvPr id="6" name="Picture 5" descr="A group of books on a white background&#10;&#10;Description automatically generated">
            <a:extLst>
              <a:ext uri="{FF2B5EF4-FFF2-40B4-BE49-F238E27FC236}">
                <a16:creationId xmlns:a16="http://schemas.microsoft.com/office/drawing/2014/main" id="{0EFE847D-819F-1DB6-A260-D2675B5CDC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640" y="1488996"/>
            <a:ext cx="6571644" cy="519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3671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545A0-06A2-A07E-9474-35691EA9A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>
            <a:extLst>
              <a:ext uri="{FF2B5EF4-FFF2-40B4-BE49-F238E27FC236}">
                <a16:creationId xmlns:a16="http://schemas.microsoft.com/office/drawing/2014/main" id="{314DEF53-FED0-D46F-8CE7-617855745BCE}"/>
              </a:ext>
            </a:extLst>
          </p:cNvPr>
          <p:cNvSpPr/>
          <p:nvPr/>
        </p:nvSpPr>
        <p:spPr>
          <a:xfrm rot="10800000">
            <a:off x="1132110" y="-1"/>
            <a:ext cx="9927776" cy="1389525"/>
          </a:xfrm>
          <a:prstGeom prst="round2SameRect">
            <a:avLst/>
          </a:prstGeom>
          <a:solidFill>
            <a:srgbClr val="164C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000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75A793-74F6-79FB-061F-3C6A95FC2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9378" y="364671"/>
            <a:ext cx="9810508" cy="657015"/>
          </a:xfrm>
        </p:spPr>
        <p:txBody>
          <a:bodyPr>
            <a:noAutofit/>
          </a:bodyPr>
          <a:lstStyle/>
          <a:p>
            <a:r>
              <a:rPr lang="en-US" sz="3600" b="1" spc="300" dirty="0">
                <a:solidFill>
                  <a:schemeClr val="bg1"/>
                </a:solidFill>
                <a:latin typeface="Aptos Black" panose="020B0004020202020204" pitchFamily="34" charset="0"/>
                <a:cs typeface="Aharoni" panose="02010803020104030203" pitchFamily="2" charset="-79"/>
              </a:rPr>
              <a:t>Compass Tools Demonstration</a:t>
            </a:r>
            <a:endParaRPr lang="en-US" sz="3600" spc="300" dirty="0">
              <a:solidFill>
                <a:schemeClr val="bg1"/>
              </a:solidFill>
              <a:latin typeface="Aptos Black" panose="020B0004020202020204" pitchFamily="34" charset="0"/>
              <a:cs typeface="Aharoni" panose="02010803020104030203" pitchFamily="2" charset="-79"/>
            </a:endParaRPr>
          </a:p>
        </p:txBody>
      </p:sp>
      <p:sp>
        <p:nvSpPr>
          <p:cNvPr id="3" name="Bullet point 1…">
            <a:extLst>
              <a:ext uri="{FF2B5EF4-FFF2-40B4-BE49-F238E27FC236}">
                <a16:creationId xmlns:a16="http://schemas.microsoft.com/office/drawing/2014/main" id="{9DB30EAE-3E5E-7194-B8F9-2BB9DDFB0928}"/>
              </a:ext>
            </a:extLst>
          </p:cNvPr>
          <p:cNvSpPr txBox="1">
            <a:spLocks/>
          </p:cNvSpPr>
          <p:nvPr/>
        </p:nvSpPr>
        <p:spPr>
          <a:xfrm>
            <a:off x="1132110" y="1845129"/>
            <a:ext cx="9548705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0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144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8288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2860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7432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2004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6576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342900" marR="0" lvl="0" indent="-342900" algn="l" defTabSz="309563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Raleway Medium" pitchFamily="2" charset="0"/>
              <a:sym typeface="Helvetica Neue"/>
            </a:endParaRPr>
          </a:p>
        </p:txBody>
      </p:sp>
      <p:pic>
        <p:nvPicPr>
          <p:cNvPr id="6" name="Picture 5" descr="A screenshot of a computer application&#10;&#10;Description automatically generated">
            <a:extLst>
              <a:ext uri="{FF2B5EF4-FFF2-40B4-BE49-F238E27FC236}">
                <a16:creationId xmlns:a16="http://schemas.microsoft.com/office/drawing/2014/main" id="{020314FD-3F70-A417-7689-6AECA03C99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096" y="1483953"/>
            <a:ext cx="4146731" cy="537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7059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FD24DE42-0EAB-DF44-2B11-2449B387CE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903" y="822955"/>
            <a:ext cx="1920244" cy="26060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19BE6F-AADD-4ABC-AA14-B22AF4ECC1F6}"/>
              </a:ext>
            </a:extLst>
          </p:cNvPr>
          <p:cNvSpPr txBox="1"/>
          <p:nvPr/>
        </p:nvSpPr>
        <p:spPr>
          <a:xfrm>
            <a:off x="2172832" y="3685257"/>
            <a:ext cx="791272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chemeClr val="bg1"/>
                </a:solidFill>
                <a:latin typeface="Aptos Black" panose="020B0004020202020204" pitchFamily="34" charset="0"/>
              </a:rPr>
              <a:t>Set Your House In Order</a:t>
            </a:r>
          </a:p>
          <a:p>
            <a:pPr marL="0" indent="0" algn="ctr">
              <a:buNone/>
            </a:pPr>
            <a:endParaRPr lang="en-US" sz="3600" b="1" dirty="0">
              <a:solidFill>
                <a:schemeClr val="bg1"/>
              </a:solidFill>
              <a:latin typeface="Aptos Black" panose="020B0004020202020204" pitchFamily="34" charset="0"/>
            </a:endParaRPr>
          </a:p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  <a:latin typeface="Aptos Black" panose="020B0004020202020204" pitchFamily="34" charset="0"/>
              </a:rPr>
              <a:t>Section 1- Homework Assignment</a:t>
            </a:r>
          </a:p>
        </p:txBody>
      </p:sp>
    </p:spTree>
    <p:extLst>
      <p:ext uri="{BB962C8B-B14F-4D97-AF65-F5344CB8AC3E}">
        <p14:creationId xmlns:p14="http://schemas.microsoft.com/office/powerpoint/2010/main" val="28813879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545A0-06A2-A07E-9474-35691EA9A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>
            <a:extLst>
              <a:ext uri="{FF2B5EF4-FFF2-40B4-BE49-F238E27FC236}">
                <a16:creationId xmlns:a16="http://schemas.microsoft.com/office/drawing/2014/main" id="{314DEF53-FED0-D46F-8CE7-617855745BCE}"/>
              </a:ext>
            </a:extLst>
          </p:cNvPr>
          <p:cNvSpPr/>
          <p:nvPr/>
        </p:nvSpPr>
        <p:spPr>
          <a:xfrm rot="10800000">
            <a:off x="1132110" y="45917"/>
            <a:ext cx="9927776" cy="1389525"/>
          </a:xfrm>
          <a:prstGeom prst="round2SameRect">
            <a:avLst/>
          </a:prstGeom>
          <a:solidFill>
            <a:srgbClr val="164C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000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75A793-74F6-79FB-061F-3C6A95FC2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9378" y="364671"/>
            <a:ext cx="9810508" cy="657015"/>
          </a:xfrm>
        </p:spPr>
        <p:txBody>
          <a:bodyPr>
            <a:no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Black" panose="020B0004020202020204" pitchFamily="34" charset="0"/>
                <a:ea typeface="+mj-ea"/>
                <a:cs typeface="+mj-cs"/>
              </a:rPr>
              <a:t>Preparation For Section One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Black" panose="020B0004020202020204" pitchFamily="34" charset="0"/>
                <a:ea typeface="+mj-ea"/>
                <a:cs typeface="+mj-cs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Black" panose="020B0004020202020204" pitchFamily="34" charset="0"/>
                <a:ea typeface="+mj-ea"/>
                <a:cs typeface="+mj-cs"/>
              </a:rPr>
              <a:t>(</a:t>
            </a:r>
            <a:r>
              <a:rPr lang="en-US" sz="3200" b="1" dirty="0">
                <a:solidFill>
                  <a:prstClr val="white"/>
                </a:solidFill>
                <a:latin typeface="Aptos Black" panose="020B0004020202020204" pitchFamily="34" charset="0"/>
              </a:rPr>
              <a:t>Month, Date, Year)</a:t>
            </a:r>
            <a:endParaRPr lang="en-US" sz="3200" spc="300" dirty="0">
              <a:solidFill>
                <a:schemeClr val="bg1"/>
              </a:solidFill>
              <a:latin typeface="Aptos Black" panose="020B0004020202020204" pitchFamily="34" charset="0"/>
              <a:cs typeface="Aharoni" panose="02010803020104030203" pitchFamily="2" charset="-79"/>
            </a:endParaRPr>
          </a:p>
        </p:txBody>
      </p:sp>
      <p:sp>
        <p:nvSpPr>
          <p:cNvPr id="3" name="Bullet point 1…">
            <a:extLst>
              <a:ext uri="{FF2B5EF4-FFF2-40B4-BE49-F238E27FC236}">
                <a16:creationId xmlns:a16="http://schemas.microsoft.com/office/drawing/2014/main" id="{9DB30EAE-3E5E-7194-B8F9-2BB9DDFB0928}"/>
              </a:ext>
            </a:extLst>
          </p:cNvPr>
          <p:cNvSpPr txBox="1">
            <a:spLocks/>
          </p:cNvSpPr>
          <p:nvPr/>
        </p:nvSpPr>
        <p:spPr>
          <a:xfrm>
            <a:off x="1132110" y="1845129"/>
            <a:ext cx="9548705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0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144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8288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2860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7432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2004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6576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342900" marR="0" lvl="0" indent="-342900" algn="l" defTabSz="309563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Raleway Medium" pitchFamily="2" charset="0"/>
              <a:sym typeface="Helvetica Neue"/>
            </a:endParaRPr>
          </a:p>
        </p:txBody>
      </p:sp>
      <p:sp>
        <p:nvSpPr>
          <p:cNvPr id="4" name="Bullet point 1…">
            <a:extLst>
              <a:ext uri="{FF2B5EF4-FFF2-40B4-BE49-F238E27FC236}">
                <a16:creationId xmlns:a16="http://schemas.microsoft.com/office/drawing/2014/main" id="{91585E5B-6EBA-B3C1-E40D-8DC4FEEB348C}"/>
              </a:ext>
            </a:extLst>
          </p:cNvPr>
          <p:cNvSpPr txBox="1">
            <a:spLocks/>
          </p:cNvSpPr>
          <p:nvPr/>
        </p:nvSpPr>
        <p:spPr>
          <a:xfrm>
            <a:off x="1249378" y="1471317"/>
            <a:ext cx="7764671" cy="5022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0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144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8288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2860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7432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2004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6576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aleway Medium" pitchFamily="2" charset="77"/>
              </a:rPr>
              <a:t>Read and complete Section 1, </a:t>
            </a:r>
            <a:r>
              <a:rPr lang="en-US" sz="2000" kern="1200" dirty="0">
                <a:solidFill>
                  <a:schemeClr val="tx1"/>
                </a:solidFill>
                <a:latin typeface="Raleway Medium" pitchFamily="2" charset="77"/>
              </a:rPr>
              <a:t>Modules 1, 2 &amp; 3</a:t>
            </a:r>
            <a:endParaRPr kumimoji="0" lang="en-US" sz="200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aleway Medium" pitchFamily="2" charset="77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aleway Medium" pitchFamily="2" charset="77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aleway Medium" pitchFamily="2" charset="77"/>
              </a:rPr>
              <a:t>Memorize the Day 1 memory verse: Proverbs 16:3 (ESV) – “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aleway Medium" pitchFamily="2" charset="77"/>
              </a:rPr>
              <a:t>Commit your work to the Lord, and your plans will be established.”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aleway Medium" pitchFamily="2" charset="77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aleway Medium" pitchFamily="2" charset="77"/>
              </a:rPr>
              <a:t>Read the scriptures associated with each module and record your answers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000" dirty="0">
              <a:solidFill>
                <a:schemeClr val="tx1"/>
              </a:solidFill>
              <a:latin typeface="Raleway Medium" pitchFamily="2" charset="77"/>
              <a:cs typeface="Helvetica Neue Thin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kern="1200" dirty="0">
                <a:solidFill>
                  <a:schemeClr val="tx1"/>
                </a:solidFill>
                <a:latin typeface="Raleway Medium" pitchFamily="2" charset="77"/>
                <a:cs typeface="Helvetica Neue Thin"/>
              </a:rPr>
              <a:t>Read Howard’s Highlights</a:t>
            </a:r>
          </a:p>
          <a:p>
            <a:pPr marL="342900" indent="-342900" defTabSz="914400" rtl="0" fontAlgn="base">
              <a:spcBef>
                <a:spcPts val="0"/>
              </a:spcBef>
              <a:buSzTx/>
              <a:buFont typeface="Arial" panose="020B0604020202020204" pitchFamily="34" charset="0"/>
              <a:buChar char="•"/>
              <a:defRPr/>
            </a:pPr>
            <a:endParaRPr lang="en-US" sz="2000" kern="1200" dirty="0">
              <a:solidFill>
                <a:schemeClr val="tx1"/>
              </a:solidFill>
              <a:latin typeface="Raleway Medium" pitchFamily="2" charset="77"/>
              <a:cs typeface="Helvetica Neue Thin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aleway Medium" pitchFamily="2" charset="77"/>
              </a:rPr>
              <a:t>Complete the practical applications associated with Module 1 (The Asset Worksheet)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aleway Medium" pitchFamily="2" charset="77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kern="1200" dirty="0">
                <a:solidFill>
                  <a:schemeClr val="tx1"/>
                </a:solidFill>
                <a:latin typeface="Raleway Medium" pitchFamily="2" charset="77"/>
              </a:rPr>
              <a:t>Record </a:t>
            </a:r>
            <a:r>
              <a:rPr kumimoji="0" lang="en-US" sz="20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aleway Medium" pitchFamily="2" charset="77"/>
                <a:cs typeface="Helvetica Neue Thin"/>
              </a:rPr>
              <a:t>your prayer request that you would like to share at the end of the class.</a:t>
            </a:r>
          </a:p>
        </p:txBody>
      </p:sp>
    </p:spTree>
    <p:extLst>
      <p:ext uri="{BB962C8B-B14F-4D97-AF65-F5344CB8AC3E}">
        <p14:creationId xmlns:p14="http://schemas.microsoft.com/office/powerpoint/2010/main" val="18174316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545A0-06A2-A07E-9474-35691EA9A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>
            <a:extLst>
              <a:ext uri="{FF2B5EF4-FFF2-40B4-BE49-F238E27FC236}">
                <a16:creationId xmlns:a16="http://schemas.microsoft.com/office/drawing/2014/main" id="{314DEF53-FED0-D46F-8CE7-617855745BCE}"/>
              </a:ext>
            </a:extLst>
          </p:cNvPr>
          <p:cNvSpPr/>
          <p:nvPr/>
        </p:nvSpPr>
        <p:spPr>
          <a:xfrm rot="10800000">
            <a:off x="1132110" y="-1"/>
            <a:ext cx="9927776" cy="1389525"/>
          </a:xfrm>
          <a:prstGeom prst="round2SameRect">
            <a:avLst/>
          </a:prstGeom>
          <a:solidFill>
            <a:srgbClr val="164C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000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75A793-74F6-79FB-061F-3C6A95FC2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9378" y="364671"/>
            <a:ext cx="9810508" cy="657015"/>
          </a:xfrm>
        </p:spPr>
        <p:txBody>
          <a:bodyPr>
            <a:noAutofit/>
          </a:bodyPr>
          <a:lstStyle/>
          <a:p>
            <a:r>
              <a:rPr lang="en-US" sz="3600" b="1" spc="300" dirty="0">
                <a:solidFill>
                  <a:schemeClr val="bg1"/>
                </a:solidFill>
                <a:latin typeface="Aptos Black" panose="020B0004020202020204" pitchFamily="34" charset="0"/>
                <a:cs typeface="Aharoni" panose="02010803020104030203" pitchFamily="2" charset="-79"/>
              </a:rPr>
              <a:t>Class Agenda</a:t>
            </a:r>
            <a:endParaRPr lang="en-US" sz="3600" spc="300" dirty="0">
              <a:solidFill>
                <a:schemeClr val="bg1"/>
              </a:solidFill>
              <a:latin typeface="Aptos Black" panose="020B0004020202020204" pitchFamily="34" charset="0"/>
              <a:cs typeface="Aharoni" panose="02010803020104030203" pitchFamily="2" charset="-79"/>
            </a:endParaRPr>
          </a:p>
        </p:txBody>
      </p:sp>
      <p:sp>
        <p:nvSpPr>
          <p:cNvPr id="3" name="Bullet point 1…">
            <a:extLst>
              <a:ext uri="{FF2B5EF4-FFF2-40B4-BE49-F238E27FC236}">
                <a16:creationId xmlns:a16="http://schemas.microsoft.com/office/drawing/2014/main" id="{9DB30EAE-3E5E-7194-B8F9-2BB9DDFB0928}"/>
              </a:ext>
            </a:extLst>
          </p:cNvPr>
          <p:cNvSpPr txBox="1">
            <a:spLocks/>
          </p:cNvSpPr>
          <p:nvPr/>
        </p:nvSpPr>
        <p:spPr>
          <a:xfrm>
            <a:off x="1132110" y="1845129"/>
            <a:ext cx="9548705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0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144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8288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2860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7432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2004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6576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342900" marR="0" lvl="0" indent="-342900" algn="l" defTabSz="309563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Raleway Medium" pitchFamily="2" charset="0"/>
              <a:sym typeface="Helvetica Neue"/>
            </a:endParaRPr>
          </a:p>
        </p:txBody>
      </p:sp>
      <p:sp>
        <p:nvSpPr>
          <p:cNvPr id="4" name="Bullet point 1…">
            <a:extLst>
              <a:ext uri="{FF2B5EF4-FFF2-40B4-BE49-F238E27FC236}">
                <a16:creationId xmlns:a16="http://schemas.microsoft.com/office/drawing/2014/main" id="{91585E5B-6EBA-B3C1-E40D-8DC4FEEB348C}"/>
              </a:ext>
            </a:extLst>
          </p:cNvPr>
          <p:cNvSpPr txBox="1">
            <a:spLocks/>
          </p:cNvSpPr>
          <p:nvPr/>
        </p:nvSpPr>
        <p:spPr>
          <a:xfrm>
            <a:off x="1249378" y="1471317"/>
            <a:ext cx="7764671" cy="5022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 lnSpcReduction="10000"/>
          </a:bodyPr>
          <a:lstStyle>
            <a:lvl1pPr marL="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0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144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8288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2860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7432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2004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6576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  <a:defRPr>
                <a:solidFill>
                  <a:srgbClr val="58595B"/>
                </a:solidFill>
                <a:latin typeface="Acherus Grotesque Regular"/>
                <a:ea typeface="Acherus Grotesque Regular"/>
                <a:cs typeface="Acherus Grotesque Regular"/>
                <a:sym typeface="Acherus Grotesque Regular"/>
              </a:defRPr>
            </a:pPr>
            <a:r>
              <a:rPr lang="en-US" sz="2000" kern="0" dirty="0">
                <a:solidFill>
                  <a:schemeClr val="tx1"/>
                </a:solidFill>
                <a:latin typeface="Raleway Medium" pitchFamily="2" charset="0"/>
                <a:ea typeface="Acherus Grotesque Regular"/>
                <a:cs typeface="Acherus Grotesque Regular"/>
                <a:sym typeface="Acherus Grotesque Regular"/>
              </a:rPr>
              <a:t>Start and end on time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>
                <a:solidFill>
                  <a:srgbClr val="58595B"/>
                </a:solidFill>
                <a:latin typeface="Acherus Grotesque Regular"/>
                <a:ea typeface="Acherus Grotesque Regular"/>
                <a:cs typeface="Acherus Grotesque Regular"/>
                <a:sym typeface="Acherus Grotesque Regular"/>
              </a:defRPr>
            </a:pPr>
            <a:r>
              <a:rPr lang="en-US" sz="2000" kern="0" dirty="0">
                <a:solidFill>
                  <a:schemeClr val="tx1"/>
                </a:solidFill>
                <a:latin typeface="Raleway Medium" pitchFamily="2" charset="0"/>
                <a:ea typeface="Acherus Grotesque Regular"/>
                <a:cs typeface="Acherus Grotesque Regular"/>
                <a:sym typeface="Acherus Grotesque Regular"/>
              </a:rPr>
              <a:t>Open the group discussion in prayer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>
                <a:solidFill>
                  <a:srgbClr val="58595B"/>
                </a:solidFill>
                <a:latin typeface="Acherus Grotesque Regular"/>
                <a:ea typeface="Acherus Grotesque Regular"/>
                <a:cs typeface="Acherus Grotesque Regular"/>
                <a:sym typeface="Acherus Grotesque Regular"/>
              </a:defRPr>
            </a:pPr>
            <a:r>
              <a:rPr lang="en-US" sz="2000" kern="0" dirty="0">
                <a:solidFill>
                  <a:schemeClr val="tx1"/>
                </a:solidFill>
                <a:latin typeface="Raleway Medium" pitchFamily="2" charset="0"/>
                <a:ea typeface="Acherus Grotesque Regular"/>
                <a:cs typeface="Acherus Grotesque Regular"/>
                <a:sym typeface="Acherus Grotesque Regular"/>
              </a:rPr>
              <a:t>Everyone individually recites the scripture memory verse from the version used in the financial discipleship study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>
                <a:solidFill>
                  <a:srgbClr val="58595B"/>
                </a:solidFill>
                <a:latin typeface="Acherus Grotesque Regular"/>
                <a:ea typeface="Acherus Grotesque Regular"/>
                <a:cs typeface="Acherus Grotesque Regular"/>
                <a:sym typeface="Acherus Grotesque Regular"/>
              </a:defRPr>
            </a:pPr>
            <a:r>
              <a:rPr lang="en-US" sz="2000" kern="0" dirty="0">
                <a:solidFill>
                  <a:schemeClr val="tx1"/>
                </a:solidFill>
                <a:latin typeface="Raleway Medium" pitchFamily="2" charset="0"/>
                <a:ea typeface="Acherus Grotesque Regular"/>
                <a:cs typeface="Acherus Grotesque Regular"/>
                <a:sym typeface="Acherus Grotesque Regular"/>
              </a:rPr>
              <a:t>If you have not completed the homework, we ask that you join the session, but not respond to the questions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>
                <a:solidFill>
                  <a:srgbClr val="58595B"/>
                </a:solidFill>
                <a:latin typeface="Acherus Grotesque Regular"/>
                <a:ea typeface="Acherus Grotesque Regular"/>
                <a:cs typeface="Acherus Grotesque Regular"/>
                <a:sym typeface="Acherus Grotesque Regular"/>
              </a:defRPr>
            </a:pPr>
            <a:r>
              <a:rPr lang="en-US" sz="2000" kern="0" dirty="0">
                <a:solidFill>
                  <a:schemeClr val="tx1"/>
                </a:solidFill>
                <a:latin typeface="Raleway Medium" pitchFamily="2" charset="0"/>
                <a:ea typeface="Acherus Grotesque Regular"/>
                <a:cs typeface="Acherus Grotesque Regular"/>
                <a:sym typeface="Acherus Grotesque Regular"/>
              </a:rPr>
              <a:t>Conduct the group discussion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>
                <a:solidFill>
                  <a:srgbClr val="58595B"/>
                </a:solidFill>
                <a:latin typeface="Acherus Grotesque Regular"/>
                <a:ea typeface="Acherus Grotesque Regular"/>
                <a:cs typeface="Acherus Grotesque Regular"/>
                <a:sym typeface="Acherus Grotesque Regular"/>
              </a:defRPr>
            </a:pPr>
            <a:r>
              <a:rPr lang="en-US" sz="2000" kern="0" dirty="0">
                <a:solidFill>
                  <a:schemeClr val="tx1"/>
                </a:solidFill>
                <a:latin typeface="Raleway Medium" pitchFamily="2" charset="0"/>
                <a:ea typeface="Acherus Grotesque Regular"/>
                <a:cs typeface="Acherus Grotesque Regular"/>
                <a:sym typeface="Acherus Grotesque Regular"/>
              </a:rPr>
              <a:t>Review the homework for the next meeting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>
                <a:solidFill>
                  <a:srgbClr val="58595B"/>
                </a:solidFill>
                <a:latin typeface="Acherus Grotesque Regular"/>
                <a:ea typeface="Acherus Grotesque Regular"/>
                <a:cs typeface="Acherus Grotesque Regular"/>
                <a:sym typeface="Acherus Grotesque Regular"/>
              </a:defRPr>
            </a:pPr>
            <a:r>
              <a:rPr lang="en-US" sz="2000" kern="0" dirty="0">
                <a:solidFill>
                  <a:schemeClr val="tx1"/>
                </a:solidFill>
                <a:latin typeface="Raleway Medium" pitchFamily="2" charset="0"/>
                <a:ea typeface="Acherus Grotesque Regular"/>
                <a:cs typeface="Acherus Grotesque Regular"/>
                <a:sym typeface="Acherus Grotesque Regular"/>
              </a:rPr>
              <a:t>Share prayer requests through the App or in the “Prayer Log”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>
                <a:solidFill>
                  <a:srgbClr val="58595B"/>
                </a:solidFill>
                <a:latin typeface="Acherus Grotesque Regular"/>
                <a:ea typeface="Acherus Grotesque Regular"/>
                <a:cs typeface="Acherus Grotesque Regular"/>
                <a:sym typeface="Acherus Grotesque Regular"/>
              </a:defRPr>
            </a:pPr>
            <a:r>
              <a:rPr lang="en-US" sz="2000" kern="0" dirty="0">
                <a:solidFill>
                  <a:schemeClr val="tx1"/>
                </a:solidFill>
                <a:latin typeface="Raleway Medium" pitchFamily="2" charset="0"/>
                <a:ea typeface="Acherus Grotesque Regular"/>
                <a:cs typeface="Acherus Grotesque Regular"/>
                <a:sym typeface="Acherus Grotesque Regular"/>
              </a:rPr>
              <a:t>Have one person close in prayer</a:t>
            </a:r>
          </a:p>
        </p:txBody>
      </p:sp>
    </p:spTree>
    <p:extLst>
      <p:ext uri="{BB962C8B-B14F-4D97-AF65-F5344CB8AC3E}">
        <p14:creationId xmlns:p14="http://schemas.microsoft.com/office/powerpoint/2010/main" val="24520415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545A0-06A2-A07E-9474-35691EA9A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>
            <a:extLst>
              <a:ext uri="{FF2B5EF4-FFF2-40B4-BE49-F238E27FC236}">
                <a16:creationId xmlns:a16="http://schemas.microsoft.com/office/drawing/2014/main" id="{314DEF53-FED0-D46F-8CE7-617855745BCE}"/>
              </a:ext>
            </a:extLst>
          </p:cNvPr>
          <p:cNvSpPr/>
          <p:nvPr/>
        </p:nvSpPr>
        <p:spPr>
          <a:xfrm rot="10800000">
            <a:off x="1132110" y="-1"/>
            <a:ext cx="9927776" cy="1389525"/>
          </a:xfrm>
          <a:prstGeom prst="round2SameRect">
            <a:avLst/>
          </a:prstGeom>
          <a:solidFill>
            <a:srgbClr val="164C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000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75A793-74F6-79FB-061F-3C6A95FC2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9378" y="364671"/>
            <a:ext cx="9810508" cy="657015"/>
          </a:xfrm>
        </p:spPr>
        <p:txBody>
          <a:bodyPr>
            <a:no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Black" panose="020B0004020202020204" pitchFamily="34" charset="0"/>
                <a:ea typeface="+mj-ea"/>
                <a:cs typeface="+mj-cs"/>
              </a:rPr>
              <a:t>Questions</a:t>
            </a:r>
            <a:endParaRPr lang="en-US" sz="3600" spc="300" dirty="0">
              <a:solidFill>
                <a:schemeClr val="bg1"/>
              </a:solidFill>
              <a:latin typeface="Aptos Black" panose="020B0004020202020204" pitchFamily="34" charset="0"/>
              <a:cs typeface="Aharoni" panose="02010803020104030203" pitchFamily="2" charset="-79"/>
            </a:endParaRPr>
          </a:p>
        </p:txBody>
      </p:sp>
      <p:sp>
        <p:nvSpPr>
          <p:cNvPr id="3" name="Bullet point 1…">
            <a:extLst>
              <a:ext uri="{FF2B5EF4-FFF2-40B4-BE49-F238E27FC236}">
                <a16:creationId xmlns:a16="http://schemas.microsoft.com/office/drawing/2014/main" id="{9DB30EAE-3E5E-7194-B8F9-2BB9DDFB0928}"/>
              </a:ext>
            </a:extLst>
          </p:cNvPr>
          <p:cNvSpPr txBox="1">
            <a:spLocks/>
          </p:cNvSpPr>
          <p:nvPr/>
        </p:nvSpPr>
        <p:spPr>
          <a:xfrm>
            <a:off x="1132110" y="1845129"/>
            <a:ext cx="9548705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0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144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8288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2860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7432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2004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6576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342900" marR="0" lvl="0" indent="-342900" algn="l" defTabSz="309563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Raleway Medium" pitchFamily="2" charset="0"/>
              <a:sym typeface="Helvetica Neue"/>
            </a:endParaRPr>
          </a:p>
        </p:txBody>
      </p:sp>
      <p:sp>
        <p:nvSpPr>
          <p:cNvPr id="4" name="Bullet point 1…">
            <a:extLst>
              <a:ext uri="{FF2B5EF4-FFF2-40B4-BE49-F238E27FC236}">
                <a16:creationId xmlns:a16="http://schemas.microsoft.com/office/drawing/2014/main" id="{91585E5B-6EBA-B3C1-E40D-8DC4FEEB348C}"/>
              </a:ext>
            </a:extLst>
          </p:cNvPr>
          <p:cNvSpPr txBox="1">
            <a:spLocks/>
          </p:cNvSpPr>
          <p:nvPr/>
        </p:nvSpPr>
        <p:spPr>
          <a:xfrm>
            <a:off x="1249378" y="1471317"/>
            <a:ext cx="7764671" cy="5022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0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144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8288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2860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7432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2004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6576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Raleway Medium" pitchFamily="2" charset="77"/>
              <a:cs typeface="Helvetica Neue Thin"/>
            </a:endParaRPr>
          </a:p>
        </p:txBody>
      </p:sp>
      <p:sp>
        <p:nvSpPr>
          <p:cNvPr id="5" name="Bullet point 1…">
            <a:extLst>
              <a:ext uri="{FF2B5EF4-FFF2-40B4-BE49-F238E27FC236}">
                <a16:creationId xmlns:a16="http://schemas.microsoft.com/office/drawing/2014/main" id="{CDB84F2C-5506-D21C-CFB8-4F3075DA73BD}"/>
              </a:ext>
            </a:extLst>
          </p:cNvPr>
          <p:cNvSpPr txBox="1">
            <a:spLocks/>
          </p:cNvSpPr>
          <p:nvPr/>
        </p:nvSpPr>
        <p:spPr>
          <a:xfrm>
            <a:off x="2012771" y="1553109"/>
            <a:ext cx="4454955" cy="5022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0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144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8288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2860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7432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2004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6576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l" defTabSz="914400" rtl="0">
              <a:spcBef>
                <a:spcPts val="0"/>
              </a:spcBef>
              <a:buSzTx/>
              <a:defRPr/>
            </a:pPr>
            <a:r>
              <a:rPr lang="en-US" sz="2800" b="1" kern="1200" dirty="0">
                <a:latin typeface="Raleway" pitchFamily="2" charset="77"/>
              </a:rPr>
              <a:t>Co-Leaders Name:</a:t>
            </a:r>
          </a:p>
          <a:p>
            <a:pPr algn="l" defTabSz="914400" rtl="0">
              <a:spcBef>
                <a:spcPts val="0"/>
              </a:spcBef>
              <a:buSzTx/>
              <a:defRPr/>
            </a:pPr>
            <a:r>
              <a:rPr lang="en-US" sz="2800" kern="1200" dirty="0">
                <a:latin typeface="Raleway" pitchFamily="2" charset="77"/>
              </a:rPr>
              <a:t>Email Address</a:t>
            </a:r>
          </a:p>
          <a:p>
            <a:pPr algn="l" defTabSz="914400" rtl="0">
              <a:spcBef>
                <a:spcPts val="0"/>
              </a:spcBef>
              <a:buSzTx/>
              <a:defRPr/>
            </a:pPr>
            <a:r>
              <a:rPr lang="en-US" sz="2800" kern="1200" dirty="0">
                <a:latin typeface="Raleway" pitchFamily="2" charset="77"/>
              </a:rPr>
              <a:t>Phone Number </a:t>
            </a:r>
          </a:p>
          <a:p>
            <a:pPr algn="l" defTabSz="914400" rtl="0">
              <a:spcBef>
                <a:spcPts val="0"/>
              </a:spcBef>
              <a:buSzTx/>
              <a:defRPr/>
            </a:pPr>
            <a:endParaRPr lang="en-US" sz="2800" kern="1200" dirty="0">
              <a:latin typeface="Raleway" pitchFamily="2" charset="77"/>
            </a:endParaRPr>
          </a:p>
          <a:p>
            <a:pPr algn="l" defTabSz="914400" rtl="0">
              <a:spcBef>
                <a:spcPts val="0"/>
              </a:spcBef>
              <a:buSzTx/>
              <a:defRPr/>
            </a:pPr>
            <a:endParaRPr lang="en-US" sz="2800" b="1" kern="1200" dirty="0">
              <a:latin typeface="Raleway" pitchFamily="2" charset="77"/>
            </a:endParaRPr>
          </a:p>
          <a:p>
            <a:pPr algn="l" defTabSz="914400" rtl="0">
              <a:spcBef>
                <a:spcPts val="0"/>
              </a:spcBef>
              <a:buSzTx/>
              <a:defRPr/>
            </a:pPr>
            <a:endParaRPr lang="en-US" sz="2800" b="1" kern="1200" dirty="0">
              <a:latin typeface="Raleway" pitchFamily="2" charset="77"/>
            </a:endParaRPr>
          </a:p>
          <a:p>
            <a:pPr algn="l" defTabSz="914400" rtl="0">
              <a:spcBef>
                <a:spcPts val="0"/>
              </a:spcBef>
              <a:buSzTx/>
              <a:defRPr/>
            </a:pPr>
            <a:r>
              <a:rPr lang="en-US" sz="2800" b="1" kern="1200" dirty="0">
                <a:latin typeface="Raleway" pitchFamily="2" charset="77"/>
              </a:rPr>
              <a:t>Co-Leaders Name:</a:t>
            </a:r>
          </a:p>
          <a:p>
            <a:pPr algn="l" defTabSz="914400" rtl="0">
              <a:spcBef>
                <a:spcPts val="0"/>
              </a:spcBef>
              <a:buSzTx/>
              <a:defRPr/>
            </a:pPr>
            <a:r>
              <a:rPr lang="en-US" sz="2800" kern="1200" dirty="0">
                <a:latin typeface="Raleway" pitchFamily="2" charset="77"/>
              </a:rPr>
              <a:t>Email Address</a:t>
            </a:r>
          </a:p>
          <a:p>
            <a:pPr algn="l" defTabSz="914400" rtl="0">
              <a:spcBef>
                <a:spcPts val="0"/>
              </a:spcBef>
              <a:buSzTx/>
              <a:defRPr/>
            </a:pPr>
            <a:r>
              <a:rPr lang="en-US" sz="2800" kern="1200" dirty="0">
                <a:latin typeface="Raleway" pitchFamily="2" charset="77"/>
              </a:rPr>
              <a:t>Phone Number</a:t>
            </a:r>
          </a:p>
          <a:p>
            <a:pPr algn="l" defTabSz="914400" rtl="0">
              <a:spcBef>
                <a:spcPts val="0"/>
              </a:spcBef>
              <a:buSzTx/>
              <a:defRPr/>
            </a:pPr>
            <a:endParaRPr lang="en-US" sz="2800" kern="1200" dirty="0">
              <a:latin typeface="Helvetica Neue Medium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E4550C-BA07-53E5-6882-99D6FDF205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7726" y="1662642"/>
            <a:ext cx="4474896" cy="448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636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545A0-06A2-A07E-9474-35691EA9A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>
            <a:extLst>
              <a:ext uri="{FF2B5EF4-FFF2-40B4-BE49-F238E27FC236}">
                <a16:creationId xmlns:a16="http://schemas.microsoft.com/office/drawing/2014/main" id="{314DEF53-FED0-D46F-8CE7-617855745BCE}"/>
              </a:ext>
            </a:extLst>
          </p:cNvPr>
          <p:cNvSpPr/>
          <p:nvPr/>
        </p:nvSpPr>
        <p:spPr>
          <a:xfrm rot="10800000">
            <a:off x="1132110" y="-1"/>
            <a:ext cx="9927776" cy="1389525"/>
          </a:xfrm>
          <a:prstGeom prst="round2SameRect">
            <a:avLst/>
          </a:prstGeom>
          <a:solidFill>
            <a:srgbClr val="164C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000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75A793-74F6-79FB-061F-3C6A95FC2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8" y="364671"/>
            <a:ext cx="9144000" cy="657015"/>
          </a:xfrm>
        </p:spPr>
        <p:txBody>
          <a:bodyPr>
            <a:noAutofit/>
          </a:bodyPr>
          <a:lstStyle/>
          <a:p>
            <a:r>
              <a:rPr lang="en-US" sz="3600" b="1" spc="300" dirty="0">
                <a:solidFill>
                  <a:schemeClr val="bg1"/>
                </a:solidFill>
                <a:latin typeface="Aptos Black" panose="020B0004020202020204" pitchFamily="34" charset="0"/>
                <a:cs typeface="Aharoni" panose="02010803020104030203" pitchFamily="2" charset="-79"/>
              </a:rPr>
              <a:t>Brief Introductions</a:t>
            </a:r>
            <a:endParaRPr lang="en-US" sz="3600" spc="300" dirty="0">
              <a:solidFill>
                <a:schemeClr val="bg1"/>
              </a:solidFill>
              <a:latin typeface="Aptos" panose="020B0004020202020204" pitchFamily="34" charset="0"/>
              <a:cs typeface="Aharoni" panose="02010803020104030203" pitchFamily="2" charset="-79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94CCB7-7D21-FE97-0878-2E9E54FB7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153" y="1830933"/>
            <a:ext cx="9175423" cy="4052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4515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545A0-06A2-A07E-9474-35691EA9A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>
            <a:extLst>
              <a:ext uri="{FF2B5EF4-FFF2-40B4-BE49-F238E27FC236}">
                <a16:creationId xmlns:a16="http://schemas.microsoft.com/office/drawing/2014/main" id="{314DEF53-FED0-D46F-8CE7-617855745BCE}"/>
              </a:ext>
            </a:extLst>
          </p:cNvPr>
          <p:cNvSpPr/>
          <p:nvPr/>
        </p:nvSpPr>
        <p:spPr>
          <a:xfrm rot="10800000">
            <a:off x="1132110" y="-1"/>
            <a:ext cx="9927776" cy="1389525"/>
          </a:xfrm>
          <a:prstGeom prst="round2SameRect">
            <a:avLst/>
          </a:prstGeom>
          <a:solidFill>
            <a:srgbClr val="164C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000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75A793-74F6-79FB-061F-3C6A95FC2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9378" y="364671"/>
            <a:ext cx="9810508" cy="65701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600" b="1" dirty="0">
                <a:solidFill>
                  <a:prstClr val="white"/>
                </a:solidFill>
                <a:latin typeface="Aptos Black" panose="020B0004020202020204" pitchFamily="34" charset="0"/>
              </a:rPr>
              <a:t>Introduction To  Set Your House In Order</a:t>
            </a:r>
          </a:p>
        </p:txBody>
      </p:sp>
      <p:sp>
        <p:nvSpPr>
          <p:cNvPr id="3" name="Bullet point 1…">
            <a:extLst>
              <a:ext uri="{FF2B5EF4-FFF2-40B4-BE49-F238E27FC236}">
                <a16:creationId xmlns:a16="http://schemas.microsoft.com/office/drawing/2014/main" id="{9DB30EAE-3E5E-7194-B8F9-2BB9DDFB0928}"/>
              </a:ext>
            </a:extLst>
          </p:cNvPr>
          <p:cNvSpPr txBox="1">
            <a:spLocks/>
          </p:cNvSpPr>
          <p:nvPr/>
        </p:nvSpPr>
        <p:spPr>
          <a:xfrm>
            <a:off x="1132110" y="1845129"/>
            <a:ext cx="9548705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0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144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8288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2860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7432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2004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6576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342900" marR="0" lvl="0" indent="-342900" algn="l" defTabSz="309563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Raleway Medium" pitchFamily="2" charset="0"/>
              <a:sym typeface="Helvetica Neue"/>
            </a:endParaRPr>
          </a:p>
        </p:txBody>
      </p:sp>
      <p:pic>
        <p:nvPicPr>
          <p:cNvPr id="4" name="Online Media 5" title="Set Your House In Order Promo.mp4">
            <a:hlinkClick r:id="" action="ppaction://media"/>
            <a:extLst>
              <a:ext uri="{FF2B5EF4-FFF2-40B4-BE49-F238E27FC236}">
                <a16:creationId xmlns:a16="http://schemas.microsoft.com/office/drawing/2014/main" id="{462C765A-CB3C-14BF-9E15-3543D3960C1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032000" y="1763486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808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FD24DE42-0EAB-DF44-2B11-2449B387CE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903" y="822955"/>
            <a:ext cx="1920244" cy="26060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19BE6F-AADD-4ABC-AA14-B22AF4ECC1F6}"/>
              </a:ext>
            </a:extLst>
          </p:cNvPr>
          <p:cNvSpPr txBox="1"/>
          <p:nvPr/>
        </p:nvSpPr>
        <p:spPr>
          <a:xfrm>
            <a:off x="2963248" y="3685257"/>
            <a:ext cx="609755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chemeClr val="bg1"/>
                </a:solidFill>
                <a:latin typeface="Aptos Black" panose="020B0004020202020204" pitchFamily="34" charset="0"/>
              </a:rPr>
              <a:t>Set Your House In Order</a:t>
            </a:r>
          </a:p>
          <a:p>
            <a:pPr marL="0" indent="0" algn="ctr">
              <a:buNone/>
            </a:pPr>
            <a:endParaRPr lang="en-US" sz="3600" b="1" dirty="0">
              <a:solidFill>
                <a:schemeClr val="bg1"/>
              </a:solidFill>
              <a:latin typeface="Aptos Black" panose="020B0004020202020204" pitchFamily="34" charset="0"/>
            </a:endParaRPr>
          </a:p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  <a:latin typeface="Aptos Black" panose="020B0004020202020204" pitchFamily="34" charset="0"/>
              </a:rPr>
              <a:t>Purpose &amp; Objectives</a:t>
            </a:r>
          </a:p>
        </p:txBody>
      </p:sp>
    </p:spTree>
    <p:extLst>
      <p:ext uri="{BB962C8B-B14F-4D97-AF65-F5344CB8AC3E}">
        <p14:creationId xmlns:p14="http://schemas.microsoft.com/office/powerpoint/2010/main" val="2475931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545A0-06A2-A07E-9474-35691EA9A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>
            <a:extLst>
              <a:ext uri="{FF2B5EF4-FFF2-40B4-BE49-F238E27FC236}">
                <a16:creationId xmlns:a16="http://schemas.microsoft.com/office/drawing/2014/main" id="{314DEF53-FED0-D46F-8CE7-617855745BCE}"/>
              </a:ext>
            </a:extLst>
          </p:cNvPr>
          <p:cNvSpPr/>
          <p:nvPr/>
        </p:nvSpPr>
        <p:spPr>
          <a:xfrm rot="10800000">
            <a:off x="1132110" y="-1"/>
            <a:ext cx="9927776" cy="1389525"/>
          </a:xfrm>
          <a:prstGeom prst="round2SameRect">
            <a:avLst/>
          </a:prstGeom>
          <a:solidFill>
            <a:srgbClr val="164C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000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75A793-74F6-79FB-061F-3C6A95FC2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8" y="364671"/>
            <a:ext cx="9144000" cy="657015"/>
          </a:xfrm>
        </p:spPr>
        <p:txBody>
          <a:bodyPr>
            <a:noAutofit/>
          </a:bodyPr>
          <a:lstStyle/>
          <a:p>
            <a:r>
              <a:rPr lang="en-US" sz="3600" b="1" spc="300" dirty="0">
                <a:solidFill>
                  <a:schemeClr val="bg1"/>
                </a:solidFill>
                <a:latin typeface="Aptos Black" panose="020B0004020202020204" pitchFamily="34" charset="0"/>
                <a:cs typeface="Aharoni" panose="02010803020104030203" pitchFamily="2" charset="-79"/>
              </a:rPr>
              <a:t>Purpose &amp; Objectives</a:t>
            </a:r>
            <a:endParaRPr lang="en-US" sz="3600" spc="300" dirty="0">
              <a:solidFill>
                <a:schemeClr val="bg1"/>
              </a:solidFill>
              <a:latin typeface="Aptos" panose="020B0004020202020204" pitchFamily="34" charset="0"/>
              <a:cs typeface="Aharoni" panose="02010803020104030203" pitchFamily="2" charset="-79"/>
            </a:endParaRPr>
          </a:p>
        </p:txBody>
      </p:sp>
      <p:sp>
        <p:nvSpPr>
          <p:cNvPr id="3" name="Bullet point 1…">
            <a:extLst>
              <a:ext uri="{FF2B5EF4-FFF2-40B4-BE49-F238E27FC236}">
                <a16:creationId xmlns:a16="http://schemas.microsoft.com/office/drawing/2014/main" id="{9DB30EAE-3E5E-7194-B8F9-2BB9DDFB0928}"/>
              </a:ext>
            </a:extLst>
          </p:cNvPr>
          <p:cNvSpPr txBox="1">
            <a:spLocks/>
          </p:cNvSpPr>
          <p:nvPr/>
        </p:nvSpPr>
        <p:spPr>
          <a:xfrm>
            <a:off x="1684371" y="1845129"/>
            <a:ext cx="9548705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0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144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8288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2860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7432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2004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6576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342900" marR="0" lvl="0" indent="-342900" algn="l" defTabSz="309563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aleway Medium" pitchFamily="2" charset="0"/>
                <a:sym typeface="Helvetica Neue"/>
              </a:rPr>
              <a:t>The Set Your House In Order study objective is to assist you in organizing important documents for:</a:t>
            </a:r>
          </a:p>
          <a:p>
            <a:pPr marL="581025" marR="0" lvl="1" indent="-342900" algn="l" defTabSz="309563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aleway Medium" pitchFamily="2" charset="0"/>
                <a:sym typeface="Helvetica Neue"/>
              </a:rPr>
              <a:t>Yourself and loved ones </a:t>
            </a:r>
          </a:p>
          <a:p>
            <a:pPr marL="581025" marR="0" lvl="1" indent="-342900" algn="l" defTabSz="309563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aleway Medium" pitchFamily="2" charset="0"/>
                <a:sym typeface="Helvetica Neue"/>
              </a:rPr>
              <a:t>Organizing life insurance </a:t>
            </a:r>
          </a:p>
          <a:p>
            <a:pPr marL="581025" marR="0" lvl="1" indent="-342900" algn="l" defTabSz="309563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aleway Medium" pitchFamily="2" charset="0"/>
                <a:sym typeface="Helvetica Neue"/>
              </a:rPr>
              <a:t>Establishing a will</a:t>
            </a:r>
          </a:p>
          <a:p>
            <a:pPr marL="581025" marR="0" lvl="1" indent="-342900" algn="l" defTabSz="309563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aleway Medium" pitchFamily="2" charset="0"/>
                <a:sym typeface="Helvetica Neue"/>
              </a:rPr>
              <a:t>Focus on Generosity</a:t>
            </a:r>
          </a:p>
          <a:p>
            <a:pPr marL="581025" marR="0" lvl="1" indent="-342900" algn="l" defTabSz="309563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aleway Medium" pitchFamily="2" charset="0"/>
                <a:sym typeface="Helvetica Neue"/>
              </a:rPr>
              <a:t>Identify Advisors to consider (accountant, financial advisor, attorney, banker, insurance agent, etc.), </a:t>
            </a:r>
          </a:p>
          <a:p>
            <a:pPr marL="581025" marR="0" lvl="1" indent="-342900" algn="l" defTabSz="309563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aleway Medium" pitchFamily="2" charset="0"/>
                <a:sym typeface="Helvetica Neue"/>
              </a:rPr>
              <a:t>Establishing powers of attorney</a:t>
            </a:r>
          </a:p>
          <a:p>
            <a:pPr marL="581025" marR="0" lvl="1" indent="-342900" algn="l" defTabSz="309563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aleway Medium" pitchFamily="2" charset="0"/>
                <a:sym typeface="Helvetica Neue"/>
              </a:rPr>
              <a:t>Finishing Well</a:t>
            </a:r>
          </a:p>
        </p:txBody>
      </p:sp>
      <p:pic>
        <p:nvPicPr>
          <p:cNvPr id="4" name="Picture 3" descr="A picture containing icon">
            <a:extLst>
              <a:ext uri="{FF2B5EF4-FFF2-40B4-BE49-F238E27FC236}">
                <a16:creationId xmlns:a16="http://schemas.microsoft.com/office/drawing/2014/main" id="{E8E6E21B-58D0-2D3A-B95A-CE0922C740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376" y="2546960"/>
            <a:ext cx="2702249" cy="176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4621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545A0-06A2-A07E-9474-35691EA9A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>
            <a:extLst>
              <a:ext uri="{FF2B5EF4-FFF2-40B4-BE49-F238E27FC236}">
                <a16:creationId xmlns:a16="http://schemas.microsoft.com/office/drawing/2014/main" id="{314DEF53-FED0-D46F-8CE7-617855745BCE}"/>
              </a:ext>
            </a:extLst>
          </p:cNvPr>
          <p:cNvSpPr/>
          <p:nvPr/>
        </p:nvSpPr>
        <p:spPr>
          <a:xfrm rot="10800000">
            <a:off x="1132110" y="-1"/>
            <a:ext cx="9927776" cy="1389525"/>
          </a:xfrm>
          <a:prstGeom prst="round2SameRect">
            <a:avLst/>
          </a:prstGeom>
          <a:solidFill>
            <a:srgbClr val="164C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000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75A793-74F6-79FB-061F-3C6A95FC2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8" y="364671"/>
            <a:ext cx="9144000" cy="657015"/>
          </a:xfrm>
        </p:spPr>
        <p:txBody>
          <a:bodyPr>
            <a:noAutofit/>
          </a:bodyPr>
          <a:lstStyle/>
          <a:p>
            <a:r>
              <a:rPr lang="en-US" sz="3600" b="1" spc="300" dirty="0">
                <a:solidFill>
                  <a:schemeClr val="bg1"/>
                </a:solidFill>
                <a:latin typeface="Aptos Black" panose="020B0004020202020204" pitchFamily="34" charset="0"/>
                <a:cs typeface="Aharoni" panose="02010803020104030203" pitchFamily="2" charset="-79"/>
              </a:rPr>
              <a:t>Elements of the Study</a:t>
            </a:r>
            <a:endParaRPr lang="en-US" sz="3600" spc="300" dirty="0">
              <a:solidFill>
                <a:schemeClr val="bg1"/>
              </a:solidFill>
              <a:latin typeface="Aptos" panose="020B0004020202020204" pitchFamily="34" charset="0"/>
              <a:cs typeface="Aharoni" panose="02010803020104030203" pitchFamily="2" charset="-79"/>
            </a:endParaRPr>
          </a:p>
        </p:txBody>
      </p:sp>
      <p:sp>
        <p:nvSpPr>
          <p:cNvPr id="3" name="Bullet point 1…">
            <a:extLst>
              <a:ext uri="{FF2B5EF4-FFF2-40B4-BE49-F238E27FC236}">
                <a16:creationId xmlns:a16="http://schemas.microsoft.com/office/drawing/2014/main" id="{9DB30EAE-3E5E-7194-B8F9-2BB9DDFB0928}"/>
              </a:ext>
            </a:extLst>
          </p:cNvPr>
          <p:cNvSpPr txBox="1">
            <a:spLocks/>
          </p:cNvSpPr>
          <p:nvPr/>
        </p:nvSpPr>
        <p:spPr>
          <a:xfrm>
            <a:off x="1132111" y="1845129"/>
            <a:ext cx="7839874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0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144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8288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2860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7432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2004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657600" marR="0" indent="0" algn="ctr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317500" marR="0" lvl="0" indent="-317500" algn="l" defTabSz="412750" eaLnBrk="1" fontAlgn="auto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>
                <a:solidFill>
                  <a:srgbClr val="58595B"/>
                </a:solidFill>
                <a:latin typeface="Acherus Grotesque Regular"/>
                <a:ea typeface="Acherus Grotesque Regular"/>
                <a:cs typeface="Acherus Grotesque Regular"/>
                <a:sym typeface="Acherus Grotesque Regular"/>
              </a:defRPr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 Medium" pitchFamily="2" charset="0"/>
                <a:sym typeface="Acherus Grotesque Regular"/>
              </a:rPr>
              <a:t>Inductive study method</a:t>
            </a:r>
          </a:p>
          <a:p>
            <a:pPr marL="317500" marR="0" lvl="0" indent="-317500" algn="l" defTabSz="412750" eaLnBrk="1" fontAlgn="auto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>
                <a:solidFill>
                  <a:srgbClr val="58595B"/>
                </a:solidFill>
                <a:latin typeface="Acherus Grotesque Regular"/>
                <a:ea typeface="Acherus Grotesque Regular"/>
                <a:cs typeface="Acherus Grotesque Regular"/>
                <a:sym typeface="Acherus Grotesque Regular"/>
              </a:defRPr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 Medium" pitchFamily="2" charset="0"/>
                <a:sym typeface="Acherus Grotesque Regular"/>
              </a:rPr>
              <a:t>Each Section has three modules</a:t>
            </a:r>
          </a:p>
          <a:p>
            <a:pPr marL="317500" marR="0" lvl="0" indent="-317500" algn="l" defTabSz="412750" eaLnBrk="1" fontAlgn="auto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>
                <a:solidFill>
                  <a:srgbClr val="58595B"/>
                </a:solidFill>
                <a:latin typeface="Acherus Grotesque Regular"/>
                <a:ea typeface="Acherus Grotesque Regular"/>
                <a:cs typeface="Acherus Grotesque Regular"/>
                <a:sym typeface="Acherus Grotesque Regular"/>
              </a:defRPr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 Medium" pitchFamily="2" charset="0"/>
                <a:sym typeface="Acherus Grotesque Regular"/>
              </a:rPr>
              <a:t>Application worksheets</a:t>
            </a:r>
          </a:p>
          <a:p>
            <a:pPr marL="317500" marR="0" lvl="0" indent="-317500" algn="l" defTabSz="412750" eaLnBrk="1" fontAlgn="auto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>
                <a:solidFill>
                  <a:srgbClr val="58595B"/>
                </a:solidFill>
                <a:latin typeface="Acherus Grotesque Regular"/>
                <a:ea typeface="Acherus Grotesque Regular"/>
                <a:cs typeface="Acherus Grotesque Regular"/>
                <a:sym typeface="Acherus Grotesque Regular"/>
              </a:defRPr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 Medium" pitchFamily="2" charset="0"/>
                <a:sym typeface="Acherus Grotesque Regular"/>
              </a:rPr>
              <a:t>Financial Discipleship Study companion App – prayer requests</a:t>
            </a:r>
          </a:p>
          <a:p>
            <a:pPr marL="581025" marR="0" lvl="1" indent="-342900" algn="l" defTabSz="309563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Raleway Medium" pitchFamily="2" charset="0"/>
              <a:sym typeface="Helvetica Neue"/>
            </a:endParaRPr>
          </a:p>
        </p:txBody>
      </p:sp>
      <p:pic>
        <p:nvPicPr>
          <p:cNvPr id="5" name="Picture 4" descr="Shape, circle&#10;&#10;Description automatically generated">
            <a:extLst>
              <a:ext uri="{FF2B5EF4-FFF2-40B4-BE49-F238E27FC236}">
                <a16:creationId xmlns:a16="http://schemas.microsoft.com/office/drawing/2014/main" id="{47C6B7B3-A4C1-233A-9C3A-AAA203AFF3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784" y="2087558"/>
            <a:ext cx="2452347" cy="328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133995"/>
      </p:ext>
    </p:extLst>
  </p:cSld>
  <p:clrMapOvr>
    <a:masterClrMapping/>
  </p:clrMapOvr>
</p:sld>
</file>

<file path=ppt/theme/theme1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1835</TotalTime>
  <Words>1645</Words>
  <Application>Microsoft Office PowerPoint</Application>
  <PresentationFormat>Widescreen</PresentationFormat>
  <Paragraphs>286</Paragraphs>
  <Slides>48</Slides>
  <Notes>43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48</vt:i4>
      </vt:variant>
    </vt:vector>
  </HeadingPairs>
  <TitlesOfParts>
    <vt:vector size="63" baseType="lpstr">
      <vt:lpstr>Acherus Grotesque Medium</vt:lpstr>
      <vt:lpstr>Acherus Grotesque Regular</vt:lpstr>
      <vt:lpstr>Aptos</vt:lpstr>
      <vt:lpstr>Aptos Black</vt:lpstr>
      <vt:lpstr>Arial</vt:lpstr>
      <vt:lpstr>Calibri</vt:lpstr>
      <vt:lpstr>Helvetica Neue</vt:lpstr>
      <vt:lpstr>Helvetica Neue Light</vt:lpstr>
      <vt:lpstr>Helvetica Neue Medium</vt:lpstr>
      <vt:lpstr>Raleway</vt:lpstr>
      <vt:lpstr>Raleway Medium</vt:lpstr>
      <vt:lpstr>Symbol</vt:lpstr>
      <vt:lpstr>1_White</vt:lpstr>
      <vt:lpstr>2_White</vt:lpstr>
      <vt:lpstr>Office Theme</vt:lpstr>
      <vt:lpstr>PowerPoint Presentation</vt:lpstr>
      <vt:lpstr>PowerPoint Presentation</vt:lpstr>
      <vt:lpstr>Agenda</vt:lpstr>
      <vt:lpstr>Your  Leader / Co-Leader</vt:lpstr>
      <vt:lpstr>Brief Introductions</vt:lpstr>
      <vt:lpstr>Introduction To  Set Your House In Order</vt:lpstr>
      <vt:lpstr>PowerPoint Presentation</vt:lpstr>
      <vt:lpstr>Purpose &amp; Objectives</vt:lpstr>
      <vt:lpstr>Elements of the Study</vt:lpstr>
      <vt:lpstr>Inductive Study Method Overview</vt:lpstr>
      <vt:lpstr>PowerPoint Presentation</vt:lpstr>
      <vt:lpstr>Features of Financial Discipleship Study</vt:lpstr>
      <vt:lpstr>Set Your House In Order Study Format</vt:lpstr>
      <vt:lpstr>Set Your House In Order Study Content</vt:lpstr>
      <vt:lpstr>Set Your House In Order Study Content</vt:lpstr>
      <vt:lpstr>Compass eBooks – Create an Account</vt:lpstr>
      <vt:lpstr>Compass eBooks – Create an Account</vt:lpstr>
      <vt:lpstr>Compass eBooks – Sign In</vt:lpstr>
      <vt:lpstr>PowerPoint Presentation</vt:lpstr>
      <vt:lpstr>Compass eBooks – Home Screen</vt:lpstr>
      <vt:lpstr>Compass eBooks – Home Screen</vt:lpstr>
      <vt:lpstr>Compass eBooks – Library</vt:lpstr>
      <vt:lpstr>Actual Study Demonstration</vt:lpstr>
      <vt:lpstr>Actual Study Demonstration</vt:lpstr>
      <vt:lpstr>Actual Study Demonstration –  Open in Prayer</vt:lpstr>
      <vt:lpstr>Actual Study Demonstration –  Scripture Reading</vt:lpstr>
      <vt:lpstr>Actual Study Demonstration</vt:lpstr>
      <vt:lpstr>Actual Study Demonstration - Observation </vt:lpstr>
      <vt:lpstr>Actual Study Demonstration</vt:lpstr>
      <vt:lpstr>Actual Study Demonstration - Interpretation</vt:lpstr>
      <vt:lpstr>Actual Study Demonstration</vt:lpstr>
      <vt:lpstr>Actual Study Demonstration</vt:lpstr>
      <vt:lpstr>Actual Study Demonstration –  Application Worksheet</vt:lpstr>
      <vt:lpstr>Actual Study Demonstration –  Application Questions</vt:lpstr>
      <vt:lpstr>Actual Study Demonstration - Application</vt:lpstr>
      <vt:lpstr>Actual Study Demonstration  -  Howard’s Highlights</vt:lpstr>
      <vt:lpstr>       Actual Study Demonstration –  Individual Module Prayers</vt:lpstr>
      <vt:lpstr> Actual Study Demonstration – Prayer Logs</vt:lpstr>
      <vt:lpstr>PowerPoint Presentation</vt:lpstr>
      <vt:lpstr>Financial Discipleship Study Tools</vt:lpstr>
      <vt:lpstr>Compass Tools for Demonstration</vt:lpstr>
      <vt:lpstr>Compass Tools Demonstration</vt:lpstr>
      <vt:lpstr>Compass Tools Demonstration</vt:lpstr>
      <vt:lpstr>Compass Tools Demonstration</vt:lpstr>
      <vt:lpstr>PowerPoint Presentation</vt:lpstr>
      <vt:lpstr>Preparation For Section One (Month, Date, Year)</vt:lpstr>
      <vt:lpstr>Class Agenda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Tina  Darden</dc:creator>
  <cp:lastModifiedBy>Tina  Darden</cp:lastModifiedBy>
  <cp:revision>10</cp:revision>
  <dcterms:created xsi:type="dcterms:W3CDTF">2022-04-11T21:42:21Z</dcterms:created>
  <dcterms:modified xsi:type="dcterms:W3CDTF">2024-05-13T23:10:13Z</dcterms:modified>
</cp:coreProperties>
</file>