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60" r:id="rId1"/>
  </p:sldMasterIdLst>
  <p:notesMasterIdLst>
    <p:notesMasterId r:id="rId26"/>
  </p:notesMasterIdLst>
  <p:sldIdLst>
    <p:sldId id="260" r:id="rId2"/>
    <p:sldId id="264" r:id="rId3"/>
    <p:sldId id="297" r:id="rId4"/>
    <p:sldId id="298" r:id="rId5"/>
    <p:sldId id="299" r:id="rId6"/>
    <p:sldId id="300" r:id="rId7"/>
    <p:sldId id="301" r:id="rId8"/>
    <p:sldId id="302" r:id="rId9"/>
    <p:sldId id="303" r:id="rId10"/>
    <p:sldId id="304" r:id="rId11"/>
    <p:sldId id="305" r:id="rId12"/>
    <p:sldId id="306" r:id="rId13"/>
    <p:sldId id="307" r:id="rId14"/>
    <p:sldId id="308" r:id="rId15"/>
    <p:sldId id="309" r:id="rId16"/>
    <p:sldId id="311" r:id="rId17"/>
    <p:sldId id="310" r:id="rId18"/>
    <p:sldId id="312" r:id="rId19"/>
    <p:sldId id="313" r:id="rId20"/>
    <p:sldId id="314" r:id="rId21"/>
    <p:sldId id="315" r:id="rId22"/>
    <p:sldId id="316" r:id="rId23"/>
    <p:sldId id="317" r:id="rId24"/>
    <p:sldId id="294" r:id="rId25"/>
  </p:sldIdLst>
  <p:sldSz cx="12192000" cy="6858000"/>
  <p:notesSz cx="6858000" cy="9144000"/>
  <p:embeddedFontLst>
    <p:embeddedFont>
      <p:font typeface="Aptos Black" panose="020B0004020202020204" pitchFamily="34" charset="0"/>
      <p:bold r:id="rId27"/>
      <p:italic r:id="rId28"/>
      <p:boldItalic r:id="rId29"/>
    </p:embeddedFont>
    <p:embeddedFont>
      <p:font typeface="Arial Rounded MT Bold" panose="020F0704030504030204" pitchFamily="34" charset="77"/>
      <p:regular r:id="rId30"/>
    </p:embeddedFont>
    <p:embeddedFont>
      <p:font typeface="Raleway" pitchFamily="2" charset="77"/>
      <p:regular r:id="rId31"/>
      <p:bold r:id="rId32"/>
      <p:italic r:id="rId33"/>
      <p:bold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4C97"/>
    <a:srgbClr val="354CB5"/>
    <a:srgbClr val="154D98"/>
    <a:srgbClr val="7DA7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88"/>
    <p:restoredTop sz="81771" autoAdjust="0"/>
  </p:normalViewPr>
  <p:slideViewPr>
    <p:cSldViewPr snapToGrid="0">
      <p:cViewPr>
        <p:scale>
          <a:sx n="80" d="100"/>
          <a:sy n="80" d="100"/>
        </p:scale>
        <p:origin x="896"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cAllister" userId="30765adf3acc9cb5" providerId="LiveId" clId="{5C2A5967-5B68-4452-B214-90EEA930B37B}"/>
    <pc:docChg chg="delSld">
      <pc:chgData name="Helen McAllister" userId="30765adf3acc9cb5" providerId="LiveId" clId="{5C2A5967-5B68-4452-B214-90EEA930B37B}" dt="2024-06-27T22:12:51.591" v="6" actId="47"/>
      <pc:docMkLst>
        <pc:docMk/>
      </pc:docMkLst>
      <pc:sldChg chg="del">
        <pc:chgData name="Helen McAllister" userId="30765adf3acc9cb5" providerId="LiveId" clId="{5C2A5967-5B68-4452-B214-90EEA930B37B}" dt="2024-06-27T22:12:44.932" v="3" actId="47"/>
        <pc:sldMkLst>
          <pc:docMk/>
          <pc:sldMk cId="939281263" sldId="266"/>
        </pc:sldMkLst>
      </pc:sldChg>
      <pc:sldChg chg="del">
        <pc:chgData name="Helen McAllister" userId="30765adf3acc9cb5" providerId="LiveId" clId="{5C2A5967-5B68-4452-B214-90EEA930B37B}" dt="2024-06-27T22:12:42.171" v="2" actId="47"/>
        <pc:sldMkLst>
          <pc:docMk/>
          <pc:sldMk cId="3519382301" sldId="268"/>
        </pc:sldMkLst>
      </pc:sldChg>
      <pc:sldChg chg="del">
        <pc:chgData name="Helen McAllister" userId="30765adf3acc9cb5" providerId="LiveId" clId="{5C2A5967-5B68-4452-B214-90EEA930B37B}" dt="2024-06-27T22:12:46.218" v="4" actId="47"/>
        <pc:sldMkLst>
          <pc:docMk/>
          <pc:sldMk cId="945387980" sldId="273"/>
        </pc:sldMkLst>
      </pc:sldChg>
      <pc:sldChg chg="del">
        <pc:chgData name="Helen McAllister" userId="30765adf3acc9cb5" providerId="LiveId" clId="{5C2A5967-5B68-4452-B214-90EEA930B37B}" dt="2024-06-27T22:12:49.674" v="5" actId="47"/>
        <pc:sldMkLst>
          <pc:docMk/>
          <pc:sldMk cId="1470837109" sldId="292"/>
        </pc:sldMkLst>
      </pc:sldChg>
      <pc:sldChg chg="del">
        <pc:chgData name="Helen McAllister" userId="30765adf3acc9cb5" providerId="LiveId" clId="{5C2A5967-5B68-4452-B214-90EEA930B37B}" dt="2024-06-27T22:12:51.591" v="6" actId="47"/>
        <pc:sldMkLst>
          <pc:docMk/>
          <pc:sldMk cId="135356625" sldId="293"/>
        </pc:sldMkLst>
      </pc:sldChg>
      <pc:sldChg chg="del">
        <pc:chgData name="Helen McAllister" userId="30765adf3acc9cb5" providerId="LiveId" clId="{5C2A5967-5B68-4452-B214-90EEA930B37B}" dt="2024-06-27T22:12:39.335" v="0" actId="47"/>
        <pc:sldMkLst>
          <pc:docMk/>
          <pc:sldMk cId="1523916400" sldId="295"/>
        </pc:sldMkLst>
      </pc:sldChg>
      <pc:sldChg chg="del">
        <pc:chgData name="Helen McAllister" userId="30765adf3acc9cb5" providerId="LiveId" clId="{5C2A5967-5B68-4452-B214-90EEA930B37B}" dt="2024-06-27T22:12:40.710" v="1" actId="47"/>
        <pc:sldMkLst>
          <pc:docMk/>
          <pc:sldMk cId="3079611390"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ABA8EB91-9260-5849-AFE5-6C525E339A16}" type="datetimeFigureOut">
              <a:rPr lang="en-US" smtClean="0"/>
              <a:pPr/>
              <a:t>6/28/24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DECAA2E9-0856-AD4C-9BF2-7E2825EBE618}" type="slidenum">
              <a:rPr lang="en-US" smtClean="0"/>
              <a:pPr/>
              <a:t>‹#›</a:t>
            </a:fld>
            <a:endParaRPr lang="en-US" dirty="0"/>
          </a:p>
        </p:txBody>
      </p:sp>
    </p:spTree>
    <p:extLst>
      <p:ext uri="{BB962C8B-B14F-4D97-AF65-F5344CB8AC3E}">
        <p14:creationId xmlns:p14="http://schemas.microsoft.com/office/powerpoint/2010/main" val="2807616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panose="020B0604020202020204" pitchFamily="34" charset="0"/>
        <a:ea typeface="+mn-ea"/>
        <a:cs typeface="+mn-cs"/>
      </a:defRPr>
    </a:lvl1pPr>
    <a:lvl2pPr marL="457200" algn="l" defTabSz="914400" rtl="0" eaLnBrk="1" latinLnBrk="0" hangingPunct="1">
      <a:defRPr sz="1200" b="0" i="0" kern="1200">
        <a:solidFill>
          <a:schemeClr val="tx1"/>
        </a:solidFill>
        <a:latin typeface="Arial" panose="020B0604020202020204" pitchFamily="34" charset="0"/>
        <a:ea typeface="+mn-ea"/>
        <a:cs typeface="+mn-cs"/>
      </a:defRPr>
    </a:lvl2pPr>
    <a:lvl3pPr marL="914400" algn="l" defTabSz="914400" rtl="0" eaLnBrk="1" latinLnBrk="0" hangingPunct="1">
      <a:defRPr sz="1200" b="0" i="0" kern="1200">
        <a:solidFill>
          <a:schemeClr val="tx1"/>
        </a:solidFill>
        <a:latin typeface="Arial" panose="020B0604020202020204" pitchFamily="34" charset="0"/>
        <a:ea typeface="+mn-ea"/>
        <a:cs typeface="+mn-cs"/>
      </a:defRPr>
    </a:lvl3pPr>
    <a:lvl4pPr marL="1371600" algn="l" defTabSz="914400" rtl="0" eaLnBrk="1" latinLnBrk="0" hangingPunct="1">
      <a:defRPr sz="1200" b="0" i="0" kern="1200">
        <a:solidFill>
          <a:schemeClr val="tx1"/>
        </a:solidFill>
        <a:latin typeface="Arial" panose="020B0604020202020204" pitchFamily="34" charset="0"/>
        <a:ea typeface="+mn-ea"/>
        <a:cs typeface="+mn-cs"/>
      </a:defRPr>
    </a:lvl4pPr>
    <a:lvl5pPr marL="1828800" algn="l" defTabSz="914400" rtl="0" eaLnBrk="1" latinLnBrk="0" hangingPunct="1">
      <a:defRPr sz="1200" b="0" i="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3F25E-4095-935A-FC14-C0EC1F58D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557F5C-65B8-667A-9936-7149B07FD1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956FE9-CE8E-047E-27C8-8977F559555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6856E6A-28AB-8796-A8B6-6443AAB2447E}"/>
              </a:ext>
            </a:extLst>
          </p:cNvPr>
          <p:cNvSpPr>
            <a:spLocks noGrp="1"/>
          </p:cNvSpPr>
          <p:nvPr>
            <p:ph type="sldNum" sz="quarter" idx="5"/>
          </p:nvPr>
        </p:nvSpPr>
        <p:spPr/>
        <p:txBody>
          <a:bodyPr/>
          <a:lstStyle/>
          <a:p>
            <a:fld id="{DECAA2E9-0856-AD4C-9BF2-7E2825EBE618}" type="slidenum">
              <a:rPr lang="en-US" smtClean="0"/>
              <a:t>1</a:t>
            </a:fld>
            <a:endParaRPr lang="en-US"/>
          </a:p>
        </p:txBody>
      </p:sp>
    </p:spTree>
    <p:extLst>
      <p:ext uri="{BB962C8B-B14F-4D97-AF65-F5344CB8AC3E}">
        <p14:creationId xmlns:p14="http://schemas.microsoft.com/office/powerpoint/2010/main" val="906473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2</a:t>
            </a:fld>
            <a:endParaRPr lang="en-US"/>
          </a:p>
        </p:txBody>
      </p:sp>
    </p:spTree>
    <p:extLst>
      <p:ext uri="{BB962C8B-B14F-4D97-AF65-F5344CB8AC3E}">
        <p14:creationId xmlns:p14="http://schemas.microsoft.com/office/powerpoint/2010/main" val="990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3</a:t>
            </a:fld>
            <a:endParaRPr lang="en-US"/>
          </a:p>
        </p:txBody>
      </p:sp>
    </p:spTree>
    <p:extLst>
      <p:ext uri="{BB962C8B-B14F-4D97-AF65-F5344CB8AC3E}">
        <p14:creationId xmlns:p14="http://schemas.microsoft.com/office/powerpoint/2010/main" val="770188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Helvetica Neue"/>
                <a:ea typeface="Helvetica Neue"/>
                <a:cs typeface="Helvetica Neue"/>
                <a:sym typeface="Helvetica Neue"/>
              </a:rPr>
              <a:t>According to Dr. Howard Hendricks, of the 2,930 individuals mentioned in the Bible   </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we know significant details about only 100 of them </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 </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Of those 100, only about one-thirty of them  finished well.</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Of the two-thirds that did not finish well, most failed in the second half of their lives.</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 </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 Finishing well for those who are wealthy is especially challenging because of the options money can buy. Many of these can distract us from serving the Lord.</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4</a:t>
            </a:fld>
            <a:endParaRPr lang="en-US"/>
          </a:p>
        </p:txBody>
      </p:sp>
    </p:spTree>
    <p:extLst>
      <p:ext uri="{BB962C8B-B14F-4D97-AF65-F5344CB8AC3E}">
        <p14:creationId xmlns:p14="http://schemas.microsoft.com/office/powerpoint/2010/main" val="174799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5</a:t>
            </a:fld>
            <a:endParaRPr lang="en-US"/>
          </a:p>
        </p:txBody>
      </p:sp>
    </p:spTree>
    <p:extLst>
      <p:ext uri="{BB962C8B-B14F-4D97-AF65-F5344CB8AC3E}">
        <p14:creationId xmlns:p14="http://schemas.microsoft.com/office/powerpoint/2010/main" val="3847507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Our culture has restated this verse to read, “If you can afford the finest food, wear the latest fashions, drive the newest automobiles, play with all the most up-to-date electronic gadgets, and live in a beautiful home, then you will be happy.” Our consumption-oriented society operates on the assumptions that more is always better and that happiness is based on acquiring.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The word “contentment” is mentioned six times in Scripture, and five times it has to do with money. Paul wrote, “. . . I have learned to be content in whatever circumstances I am. I know how to get along with humble means, and I also know how to live in prosperity; in any and every circumstance I have learned the secret of being filled and going hungry, both of having abundance and suffering need. I can do all things through Him who strengthens me” (Philippians 4:11-13, NASB1995).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Take note that Paul learned to be content. It wasn’t automatic. It wasn’t a slam dunk. Contentment didn’t suddenly show up after Paul received Christ as his Savior. The fact is, none of us are born intuitively content; rather, we learn contentment. </a:t>
            </a:r>
          </a:p>
          <a:p>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There are three elements to the secret of contentment: </a:t>
            </a:r>
          </a:p>
          <a:p>
            <a:r>
              <a:rPr lang="en-US" dirty="0">
                <a:solidFill>
                  <a:srgbClr val="211D1E"/>
                </a:solidFill>
                <a:effectLst/>
                <a:latin typeface="Acherus Grotesque Regular" pitchFamily="2" charset="0"/>
              </a:rPr>
              <a:t>    Knowing what God requires of us in handling money and possessions </a:t>
            </a:r>
          </a:p>
          <a:p>
            <a:r>
              <a:rPr lang="en-US" dirty="0">
                <a:solidFill>
                  <a:srgbClr val="211D1E"/>
                </a:solidFill>
                <a:effectLst/>
                <a:latin typeface="Acherus Grotesque Regular" pitchFamily="2" charset="0"/>
              </a:rPr>
              <a:t>    Fulfilling those requirements </a:t>
            </a:r>
          </a:p>
          <a:p>
            <a:r>
              <a:rPr lang="en-US" dirty="0">
                <a:solidFill>
                  <a:srgbClr val="211D1E"/>
                </a:solidFill>
                <a:effectLst/>
                <a:latin typeface="Acherus Grotesque Regular" pitchFamily="2" charset="0"/>
              </a:rPr>
              <a:t>   Then trusting God to provide exactly what He knows is best </a:t>
            </a:r>
            <a:br>
              <a:rPr lang="en-US" dirty="0">
                <a:solidFill>
                  <a:srgbClr val="211D1E"/>
                </a:solidFill>
                <a:effectLst/>
                <a:latin typeface="Acherus Grotesque Regular" pitchFamily="2" charset="0"/>
              </a:rPr>
            </a:br>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Note carefully that it’s not just knowing these things that brings contentment; it’s doing them. Once we have been faithful in the doing, we can be content in knowing that our loving heavenly Father will entrust the precise possessions He knows will be best for us at any particular time — whether much or little.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Biblical contentment is an inner peace that accepts what God has chosen for our present vocation, station in life, and financial situation. Hebrews 13:5 emphasizes this: “Make sure that your character is free from the love of money, being content with what you have; for He Himself has said, ‘I will never desert you, nor will I ever forsake you’” (NASB1995).</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6</a:t>
            </a:fld>
            <a:endParaRPr lang="en-US"/>
          </a:p>
        </p:txBody>
      </p:sp>
    </p:spTree>
    <p:extLst>
      <p:ext uri="{BB962C8B-B14F-4D97-AF65-F5344CB8AC3E}">
        <p14:creationId xmlns:p14="http://schemas.microsoft.com/office/powerpoint/2010/main" val="3815504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Coveting and greed are among the most widespread sins of today. Ask the Lord to show you if you are guilty of coveting that which is another’s. If so, ask the Lord to change your heart.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Some use comparison with others to justify spending more than they should. Many have suffered financially because they tried to “keep up with the Joneses</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7</a:t>
            </a:fld>
            <a:endParaRPr lang="en-US"/>
          </a:p>
        </p:txBody>
      </p:sp>
    </p:spTree>
    <p:extLst>
      <p:ext uri="{BB962C8B-B14F-4D97-AF65-F5344CB8AC3E}">
        <p14:creationId xmlns:p14="http://schemas.microsoft.com/office/powerpoint/2010/main" val="1782552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We live in the most affluent culture in the history of the world, where we are constantly bombarded with manipulative advertising to prompt us to spend money. Advertisers usually stress the importance of image rather than function. For example, automobile ads rarely focus on a car as reliable, economic transportation. Instead, they project an image of status or sex appeal.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p>
          <a:p>
            <a:pPr marL="0" marR="0" lvl="0" indent="0" defTabSz="457200" eaLnBrk="1" fontAlgn="auto" latinLnBrk="0" hangingPunct="1">
              <a:lnSpc>
                <a:spcPct val="117999"/>
              </a:lnSpc>
              <a:spcBef>
                <a:spcPts val="0"/>
              </a:spcBef>
              <a:spcAft>
                <a:spcPts val="0"/>
              </a:spcAft>
              <a:buClrTx/>
              <a:buSzTx/>
              <a:buFontTx/>
              <a:buNone/>
              <a:tabLst/>
              <a:defRPr/>
            </a:pPr>
            <a:endParaRPr lang="en-US" dirty="0"/>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Every possession requires time and often money to maintain. Possessions can demand so much time or money that they distract us from our relationships with the Lord and our families. A quiet, simple life — with adequate time to invest in our most important relationships — is the safest environment for any marriage or family. As 1 Thessalonians 4:11-12 says, “Make it your ambition to lead a quiet life and attend to your own business. . .”</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8</a:t>
            </a:fld>
            <a:endParaRPr lang="en-US"/>
          </a:p>
        </p:txBody>
      </p:sp>
    </p:spTree>
    <p:extLst>
      <p:ext uri="{BB962C8B-B14F-4D97-AF65-F5344CB8AC3E}">
        <p14:creationId xmlns:p14="http://schemas.microsoft.com/office/powerpoint/2010/main" val="4251708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r>
              <a:rPr lang="en-US" dirty="0"/>
              <a:t>DEBT IS DISCOURAGED</a:t>
            </a:r>
          </a:p>
          <a:p>
            <a:r>
              <a:rPr lang="en-US" sz="1200" dirty="0">
                <a:effectLst/>
                <a:latin typeface="Helvetica Neue"/>
                <a:ea typeface="Helvetica Neue"/>
                <a:cs typeface="Helvetica Neue"/>
                <a:sym typeface="Helvetica Neue"/>
              </a:rPr>
              <a:t>Debt is discouraged throughout the Bible. Read the first portion of Romans 13:8 from</a:t>
            </a:r>
          </a:p>
          <a:p>
            <a:r>
              <a:rPr lang="en-US" sz="1200" dirty="0">
                <a:effectLst/>
                <a:latin typeface="Helvetica Neue"/>
                <a:ea typeface="Helvetica Neue"/>
                <a:cs typeface="Helvetica Neue"/>
                <a:sym typeface="Helvetica Neue"/>
              </a:rPr>
              <a:t>several Bible translations: “Owe no man anything” (KJV). “Let no debt remain outstanding” (NIV).</a:t>
            </a:r>
          </a:p>
          <a:p>
            <a:r>
              <a:rPr lang="en-US" sz="1200" dirty="0">
                <a:effectLst/>
                <a:latin typeface="Helvetica Neue"/>
                <a:ea typeface="Helvetica Neue"/>
                <a:cs typeface="Helvetica Neue"/>
                <a:sym typeface="Helvetica Neue"/>
              </a:rPr>
              <a:t> “Pay all your debts” (TLB). “Owe nothing to anyone” (NASB). “Keep out of debt and owe</a:t>
            </a:r>
          </a:p>
          <a:p>
            <a:r>
              <a:rPr lang="en-US" sz="1200" dirty="0">
                <a:effectLst/>
                <a:latin typeface="Helvetica Neue"/>
                <a:ea typeface="Helvetica Neue"/>
                <a:cs typeface="Helvetica Neue"/>
                <a:sym typeface="Helvetica Neue"/>
              </a:rPr>
              <a:t>no man anything” (AMP). In Proverbs 22:7, we learn why the Lord discourages debt: “. . . the borrower is slave to the</a:t>
            </a:r>
          </a:p>
          <a:p>
            <a:r>
              <a:rPr lang="en-US" sz="1200" dirty="0">
                <a:effectLst/>
                <a:latin typeface="Helvetica Neue"/>
                <a:ea typeface="Helvetica Neue"/>
                <a:cs typeface="Helvetica Neue"/>
                <a:sym typeface="Helvetica Neue"/>
              </a:rPr>
              <a:t>lender” (NIV). </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When we are in debt, we are slaves – to our lenders. The more debt we have, the more of a slave we become.</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DEBT CONSIDERED A CURSE</a:t>
            </a:r>
          </a:p>
          <a:p>
            <a:r>
              <a:rPr lang="en-US" sz="1200" dirty="0">
                <a:effectLst/>
                <a:latin typeface="Helvetica Neue"/>
                <a:ea typeface="Helvetica Neue"/>
                <a:cs typeface="Helvetica Neue"/>
                <a:sym typeface="Helvetica Neue"/>
              </a:rPr>
              <a:t>debt was one of the curses inflicted for disobedience. “If you do not obey the Lord your God, to observe to do all His commandments and His statutes with which I charge</a:t>
            </a:r>
          </a:p>
          <a:p>
            <a:r>
              <a:rPr lang="en-US" sz="1200" dirty="0">
                <a:effectLst/>
                <a:latin typeface="Helvetica Neue"/>
                <a:ea typeface="Helvetica Neue"/>
                <a:cs typeface="Helvetica Neue"/>
                <a:sym typeface="Helvetica Neue"/>
              </a:rPr>
              <a:t>you today, that all these curses will come upon you . . . The alien who is among you shall rise above you higher and higher, but you will go down lower and lower. He shall lend to you, but you shall not lend to him” (Deuteronomy 28:15, 43-44, emphasis added).</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Many people think borrowing is inevitable and don’t develop a strategy for themselves, their businesses, or investments to become debt free. And as we all have seen, the more debt we</a:t>
            </a:r>
          </a:p>
          <a:p>
            <a:r>
              <a:rPr lang="en-US" sz="1200" dirty="0">
                <a:effectLst/>
                <a:latin typeface="Helvetica Neue"/>
                <a:ea typeface="Helvetica Neue"/>
                <a:cs typeface="Helvetica Neue"/>
                <a:sym typeface="Helvetica Neue"/>
              </a:rPr>
              <a:t>have, the more vulnerable we become to an unexpected economic downturn.</a:t>
            </a:r>
          </a:p>
          <a:p>
            <a:endParaRPr lang="en-US" sz="1200" dirty="0">
              <a:effectLst/>
              <a:latin typeface="Helvetica Neue"/>
              <a:ea typeface="Helvetica Neue"/>
              <a:cs typeface="Helvetica Neue"/>
              <a:sym typeface="Helvetica Neue"/>
            </a:endParaRP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DON’T MAKE A PERSONAL GUARANTEE</a:t>
            </a:r>
          </a:p>
          <a:p>
            <a:r>
              <a:rPr lang="en-US" sz="1200" dirty="0">
                <a:effectLst/>
                <a:latin typeface="Helvetica Neue"/>
                <a:ea typeface="Helvetica Neue"/>
                <a:cs typeface="Helvetica Neue"/>
                <a:sym typeface="Helvetica Neue"/>
              </a:rPr>
              <a:t>When you personally endorse a debt, you pledge all your assets as collateral. Many people personally guarantee these debts and don’t realize that as</a:t>
            </a:r>
          </a:p>
          <a:p>
            <a:r>
              <a:rPr lang="en-US" sz="1200" dirty="0">
                <a:effectLst/>
                <a:latin typeface="Helvetica Neue"/>
                <a:ea typeface="Helvetica Neue"/>
                <a:cs typeface="Helvetica Neue"/>
                <a:sym typeface="Helvetica Neue"/>
              </a:rPr>
              <a:t>long as the debt exists, everything they own is at risk. Proverbs 22:26-27 paints this word picture: “Do not be among those who give pledges, among those who become guarantors for debts. If you have nothing with which to pay, why should he take your bed from under you?” Look at this passage. This is not a suggestion. It’s a command!</a:t>
            </a:r>
          </a:p>
          <a:p>
            <a:endParaRPr lang="en-US" sz="1200" dirty="0">
              <a:effectLst/>
              <a:latin typeface="Helvetica Neue"/>
              <a:ea typeface="Helvetica Neue"/>
              <a:cs typeface="Helvetica Neue"/>
              <a:sym typeface="Helvetica Neue"/>
            </a:endParaRPr>
          </a:p>
          <a:p>
            <a:r>
              <a:rPr lang="en-US" dirty="0"/>
              <a:t>CLICK</a:t>
            </a:r>
          </a:p>
          <a:p>
            <a:endParaRPr lang="en-US" dirty="0"/>
          </a:p>
          <a:p>
            <a:r>
              <a:rPr lang="en-US" dirty="0"/>
              <a:t>DON’T COSIGN</a:t>
            </a:r>
          </a:p>
          <a:p>
            <a:r>
              <a:rPr lang="en-US" sz="1200" dirty="0">
                <a:effectLst/>
                <a:latin typeface="Helvetica Neue"/>
                <a:ea typeface="Helvetica Neue"/>
                <a:cs typeface="Helvetica Neue"/>
                <a:sym typeface="Helvetica Neue"/>
              </a:rPr>
              <a:t>A Federal Trade Commission study found that 50 percent of those who cosigned for bank loans ended up making the payments. Those are pretty good odds that if you cosign, you’ll pay. Fortunately, the Bible gives us clear direction about cosigning. Proverbs 17:18 says, “It is poor judgment to countersign another’s note, to become responsible for his debts” (NLT). The words “poor judgment” are literally translated “destitute of mind”!</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Parents often cosign for their child’s first automobile. We decided not to do this. We wanted to model for our children the importance of not cosigning and to discourage them from using debt. Instead, we encouraged them to think ahead and save for the purchase of their first cars.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9</a:t>
            </a:fld>
            <a:endParaRPr lang="en-US"/>
          </a:p>
        </p:txBody>
      </p:sp>
    </p:spTree>
    <p:extLst>
      <p:ext uri="{BB962C8B-B14F-4D97-AF65-F5344CB8AC3E}">
        <p14:creationId xmlns:p14="http://schemas.microsoft.com/office/powerpoint/2010/main" val="1421630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t>10</a:t>
            </a:fld>
            <a:endParaRPr lang="en-US"/>
          </a:p>
        </p:txBody>
      </p:sp>
    </p:spTree>
    <p:extLst>
      <p:ext uri="{BB962C8B-B14F-4D97-AF65-F5344CB8AC3E}">
        <p14:creationId xmlns:p14="http://schemas.microsoft.com/office/powerpoint/2010/main" val="31989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r>
              <a:rPr lang="en-US" dirty="0"/>
              <a:t>LOVE</a:t>
            </a:r>
          </a:p>
          <a:p>
            <a:r>
              <a:rPr lang="en-US" sz="1200" dirty="0">
                <a:effectLst/>
                <a:latin typeface="Helvetica Neue"/>
                <a:ea typeface="Helvetica Neue"/>
                <a:cs typeface="Helvetica Neue"/>
                <a:sym typeface="Helvetica Neue"/>
              </a:rPr>
              <a:t>The most important role for the husband is found in Ephesians 5:25, “Husbands, love your wives, just as Christ</a:t>
            </a:r>
          </a:p>
          <a:p>
            <a:r>
              <a:rPr lang="en-US" sz="1200" dirty="0">
                <a:effectLst/>
                <a:latin typeface="Helvetica Neue"/>
                <a:ea typeface="Helvetica Neue"/>
                <a:cs typeface="Helvetica Neue"/>
                <a:sym typeface="Helvetica Neue"/>
              </a:rPr>
              <a:t>loved the church and gave himself up for her” (NIV). Don’t skim over this verse. Examine it carefully.</a:t>
            </a:r>
          </a:p>
          <a:p>
            <a:r>
              <a:rPr lang="en-US" sz="1200" dirty="0">
                <a:effectLst/>
                <a:latin typeface="Helvetica Neue"/>
                <a:ea typeface="Helvetica Neue"/>
                <a:cs typeface="Helvetica Neue"/>
                <a:sym typeface="Helvetica Neue"/>
              </a:rPr>
              <a:t>Husbands are to love and sacrificially serve their wives the same way that Jesus loved and sacrificed Himself for the church.</a:t>
            </a:r>
          </a:p>
          <a:p>
            <a:endParaRPr lang="en-US" dirty="0"/>
          </a:p>
          <a:p>
            <a:r>
              <a:rPr lang="en-US" dirty="0"/>
              <a:t>CLICK</a:t>
            </a:r>
          </a:p>
          <a:p>
            <a:endParaRPr lang="en-US" dirty="0"/>
          </a:p>
          <a:p>
            <a:r>
              <a:rPr lang="en-US" dirty="0"/>
              <a:t>RESPECT</a:t>
            </a:r>
          </a:p>
          <a:p>
            <a:r>
              <a:rPr lang="en-US" sz="1200" dirty="0">
                <a:effectLst/>
                <a:latin typeface="Helvetica Neue"/>
                <a:ea typeface="Helvetica Neue"/>
                <a:cs typeface="Helvetica Neue"/>
                <a:sym typeface="Helvetica Neue"/>
              </a:rPr>
              <a:t>One of the key roles for wives is revealed in Ephesians 5:33, “. . . the wife must respect</a:t>
            </a:r>
          </a:p>
          <a:p>
            <a:r>
              <a:rPr lang="en-US" sz="1200" dirty="0">
                <a:effectLst/>
                <a:latin typeface="Helvetica Neue"/>
                <a:ea typeface="Helvetica Neue"/>
                <a:cs typeface="Helvetica Neue"/>
                <a:sym typeface="Helvetica Neue"/>
              </a:rPr>
              <a:t>her husband” (NIV). God designed wives to need love, and husbands to need respect. “Each one of you [husbands] also must love his wife as he loves himself, and the wife must respect her husband” (Ephesians 5:33, NIV). He commanded husbands to love their wives unconditionally – no matter what – even when their wives do not obey the command to respect them. </a:t>
            </a:r>
          </a:p>
          <a:p>
            <a:r>
              <a:rPr lang="en-US" sz="1200" dirty="0">
                <a:effectLst/>
                <a:latin typeface="Helvetica Neue"/>
                <a:ea typeface="Helvetica Neue"/>
                <a:cs typeface="Helvetica Neue"/>
                <a:sym typeface="Helvetica Neue"/>
              </a:rPr>
              <a:t>And wives must respect their husbands without condition – no matter what – even when their husbands fail to love them. There is no justification for a husband to say, “I will love my wife after she respects me,” or for the wife to say, “I will respect my husband after he loves me.”</a:t>
            </a:r>
          </a:p>
          <a:p>
            <a:endParaRPr lang="en-US" dirty="0"/>
          </a:p>
          <a:p>
            <a:endParaRPr lang="en-US" dirty="0"/>
          </a:p>
          <a:p>
            <a:r>
              <a:rPr lang="en-US" sz="1200" dirty="0">
                <a:effectLst/>
                <a:latin typeface="Helvetica Neue"/>
                <a:ea typeface="Helvetica Neue"/>
                <a:cs typeface="Helvetica Neue"/>
                <a:sym typeface="Helvetica Neue"/>
              </a:rPr>
              <a:t>When a wife respects her husband in ways that are meaningful to him, it ignites in him the feeling of love for his wife. Her deepest need – to feel</a:t>
            </a:r>
          </a:p>
          <a:p>
            <a:r>
              <a:rPr lang="en-US" sz="1200" dirty="0">
                <a:effectLst/>
                <a:latin typeface="Helvetica Neue"/>
                <a:ea typeface="Helvetica Neue"/>
                <a:cs typeface="Helvetica Neue"/>
                <a:sym typeface="Helvetica Neue"/>
              </a:rPr>
              <a:t>loved – is satisfied. And when the husband loves his wife in ways that are meaningful to her, she responds with respect – meeting his greatest need.</a:t>
            </a:r>
          </a:p>
        </p:txBody>
      </p:sp>
      <p:sp>
        <p:nvSpPr>
          <p:cNvPr id="4" name="Slide Number Placeholder 3"/>
          <p:cNvSpPr>
            <a:spLocks noGrp="1"/>
          </p:cNvSpPr>
          <p:nvPr>
            <p:ph type="sldNum" sz="quarter" idx="5"/>
          </p:nvPr>
        </p:nvSpPr>
        <p:spPr/>
        <p:txBody>
          <a:bodyPr/>
          <a:lstStyle/>
          <a:p>
            <a:fld id="{DECAA2E9-0856-AD4C-9BF2-7E2825EBE618}" type="slidenum">
              <a:rPr lang="en-US" smtClean="0"/>
              <a:pPr/>
              <a:t>11</a:t>
            </a:fld>
            <a:endParaRPr lang="en-US" dirty="0"/>
          </a:p>
        </p:txBody>
      </p:sp>
    </p:spTree>
    <p:extLst>
      <p:ext uri="{BB962C8B-B14F-4D97-AF65-F5344CB8AC3E}">
        <p14:creationId xmlns:p14="http://schemas.microsoft.com/office/powerpoint/2010/main" val="663235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r>
              <a:rPr lang="en-US" sz="1200" dirty="0">
                <a:effectLst/>
                <a:latin typeface="Helvetica Neue"/>
                <a:ea typeface="Helvetica Neue"/>
                <a:cs typeface="Helvetica Neue"/>
                <a:sym typeface="Helvetica Neue"/>
              </a:rPr>
              <a:t>THE MODESTO MANIFESTO</a:t>
            </a:r>
          </a:p>
          <a:p>
            <a:r>
              <a:rPr lang="en-US" sz="1200" dirty="0">
                <a:effectLst/>
                <a:latin typeface="Helvetica Neue"/>
                <a:ea typeface="Helvetica Neue"/>
                <a:cs typeface="Helvetica Neue"/>
                <a:sym typeface="Helvetica Neue"/>
              </a:rPr>
              <a:t>During his crusades in Modesto, California, Graham met with his leadership team to discuss the most common criticisms and how they could be above reproach. The Modesto Manifesto was the name they gave among themselves to the principles they decided to apply from that point on. They committed to exercise extreme care to avoid even the appearance of any sexual impropriety by never being alone with any woman other than their wife or family member. Graham even refused to allow a nurse to come into his hospital room alone while in his 90s!</a:t>
            </a:r>
          </a:p>
          <a:p>
            <a:endParaRPr lang="en-US" dirty="0"/>
          </a:p>
          <a:p>
            <a:r>
              <a:rPr lang="en-US" dirty="0"/>
              <a:t>CLICK</a:t>
            </a:r>
          </a:p>
          <a:p>
            <a:endParaRPr lang="en-US" dirty="0"/>
          </a:p>
          <a:p>
            <a:r>
              <a:rPr lang="en-US" sz="1200" dirty="0">
                <a:effectLst/>
                <a:latin typeface="Helvetica Neue"/>
                <a:ea typeface="Helvetica Neue"/>
                <a:cs typeface="Helvetica Neue"/>
                <a:sym typeface="Helvetica Neue"/>
              </a:rPr>
              <a:t>When Job was defending his integrity, he said, “I have made a covenant with my eyes not to look lustfully at a young woman” (Job 31:1, NIV). This is a standard every man needs to adopt because:</a:t>
            </a:r>
          </a:p>
          <a:p>
            <a:r>
              <a:rPr lang="en-US" sz="1200" dirty="0">
                <a:effectLst/>
                <a:latin typeface="Helvetica Neue"/>
                <a:ea typeface="Helvetica Neue"/>
                <a:cs typeface="Helvetica Neue"/>
                <a:sym typeface="Helvetica Neue"/>
              </a:rPr>
              <a:t> What we gaze upon becomes what we think about.</a:t>
            </a:r>
          </a:p>
          <a:p>
            <a:r>
              <a:rPr lang="en-US" sz="1200" dirty="0">
                <a:effectLst/>
                <a:latin typeface="Helvetica Neue"/>
                <a:ea typeface="Helvetica Neue"/>
                <a:cs typeface="Helvetica Neue"/>
                <a:sym typeface="Helvetica Neue"/>
              </a:rPr>
              <a:t> What we think about becomes what we act upon.</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The guard rails of never being alone with a woman other than your wife and family members and making a covenant with your eyes will go a long way in protecting you from marital infidelity and building an even closer relationship with your spouse.</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12</a:t>
            </a:fld>
            <a:endParaRPr lang="en-US" dirty="0"/>
          </a:p>
        </p:txBody>
      </p:sp>
    </p:spTree>
    <p:extLst>
      <p:ext uri="{BB962C8B-B14F-4D97-AF65-F5344CB8AC3E}">
        <p14:creationId xmlns:p14="http://schemas.microsoft.com/office/powerpoint/2010/main" val="19099460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r>
              <a:rPr lang="en-US" sz="1200" dirty="0">
                <a:effectLst/>
                <a:latin typeface="Helvetica Neue"/>
                <a:ea typeface="Helvetica Neue"/>
                <a:cs typeface="Helvetica Neue"/>
                <a:sym typeface="Helvetica Neue"/>
              </a:rPr>
              <a:t>The Lord intends for us to fulfill a specific calling or purpose. Ephesians 2:10 reads, “For we are His workmanship,</a:t>
            </a:r>
          </a:p>
          <a:p>
            <a:r>
              <a:rPr lang="en-US" sz="1200" dirty="0">
                <a:effectLst/>
                <a:latin typeface="Helvetica Neue"/>
                <a:ea typeface="Helvetica Neue"/>
                <a:cs typeface="Helvetica Neue"/>
                <a:sym typeface="Helvetica Neue"/>
              </a:rPr>
              <a:t>created in Christ Jesus for good works, which God prepared beforehand, that we should walk in them.”</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“We are His workmanship.” Another translation says, “We are His handiwork” (AMP).</a:t>
            </a:r>
          </a:p>
          <a:p>
            <a:r>
              <a:rPr lang="en-US" sz="1200" dirty="0">
                <a:effectLst/>
                <a:latin typeface="Helvetica Neue"/>
                <a:ea typeface="Helvetica Neue"/>
                <a:cs typeface="Helvetica Neue"/>
                <a:sym typeface="Helvetica Neue"/>
              </a:rPr>
              <a:t>Each of us has been uniquely created and given special physical, emotional, and mental characteristics and abilities.</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The Lord created each of us for a particular task, and He endowed us with the skills, aptitudes, and desires to accomplish</a:t>
            </a:r>
          </a:p>
          <a:p>
            <a:r>
              <a:rPr lang="en-US" sz="1200" dirty="0">
                <a:effectLst/>
                <a:latin typeface="Helvetica Neue"/>
                <a:ea typeface="Helvetica Neue"/>
                <a:cs typeface="Helvetica Neue"/>
                <a:sym typeface="Helvetica Neue"/>
              </a:rPr>
              <a:t>this work.</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13</a:t>
            </a:fld>
            <a:endParaRPr lang="en-US" dirty="0"/>
          </a:p>
        </p:txBody>
      </p:sp>
    </p:spTree>
    <p:extLst>
      <p:ext uri="{BB962C8B-B14F-4D97-AF65-F5344CB8AC3E}">
        <p14:creationId xmlns:p14="http://schemas.microsoft.com/office/powerpoint/2010/main" val="3529804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a:t>
            </a:r>
          </a:p>
          <a:p>
            <a:endParaRPr lang="en-US" dirty="0"/>
          </a:p>
          <a:p>
            <a:r>
              <a:rPr lang="en-US" sz="1200" dirty="0">
                <a:effectLst/>
                <a:latin typeface="Helvetica Neue"/>
                <a:ea typeface="Helvetica Neue"/>
                <a:cs typeface="Helvetica Neue"/>
                <a:sym typeface="Helvetica Neue"/>
              </a:rPr>
              <a:t>The Lord intends for us to fulfill a specific calling or purpose. Ephesians 2:10 reads, “For we are His workmanship,</a:t>
            </a:r>
          </a:p>
          <a:p>
            <a:r>
              <a:rPr lang="en-US" sz="1200" dirty="0">
                <a:effectLst/>
                <a:latin typeface="Helvetica Neue"/>
                <a:ea typeface="Helvetica Neue"/>
                <a:cs typeface="Helvetica Neue"/>
                <a:sym typeface="Helvetica Neue"/>
              </a:rPr>
              <a:t>created in Christ Jesus for good works, which God prepared beforehand, that we should walk in them.”</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“We are His workmanship.” Another translation says, “We are His handiwork” (AMP).</a:t>
            </a:r>
          </a:p>
          <a:p>
            <a:r>
              <a:rPr lang="en-US" sz="1200" dirty="0">
                <a:effectLst/>
                <a:latin typeface="Helvetica Neue"/>
                <a:ea typeface="Helvetica Neue"/>
                <a:cs typeface="Helvetica Neue"/>
                <a:sym typeface="Helvetica Neue"/>
              </a:rPr>
              <a:t>Each of us has been uniquely created and given special physical, emotional, and mental characteristics and abilities.</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The Lord created each of us for a particular task, and He endowed us with the skills, aptitudes, and desires to accomplish</a:t>
            </a:r>
          </a:p>
          <a:p>
            <a:r>
              <a:rPr lang="en-US" sz="1200" dirty="0">
                <a:effectLst/>
                <a:latin typeface="Helvetica Neue"/>
                <a:ea typeface="Helvetica Neue"/>
                <a:cs typeface="Helvetica Neue"/>
                <a:sym typeface="Helvetica Neue"/>
              </a:rPr>
              <a:t>this work.</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14</a:t>
            </a:fld>
            <a:endParaRPr lang="en-US" dirty="0"/>
          </a:p>
        </p:txBody>
      </p:sp>
    </p:spTree>
    <p:extLst>
      <p:ext uri="{BB962C8B-B14F-4D97-AF65-F5344CB8AC3E}">
        <p14:creationId xmlns:p14="http://schemas.microsoft.com/office/powerpoint/2010/main" val="3843672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15</a:t>
            </a:fld>
            <a:endParaRPr lang="en-US" dirty="0"/>
          </a:p>
        </p:txBody>
      </p:sp>
    </p:spTree>
    <p:extLst>
      <p:ext uri="{BB962C8B-B14F-4D97-AF65-F5344CB8AC3E}">
        <p14:creationId xmlns:p14="http://schemas.microsoft.com/office/powerpoint/2010/main" val="3605849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r>
              <a:rPr lang="en-US" dirty="0"/>
              <a:t>CLICK</a:t>
            </a:r>
          </a:p>
          <a:p>
            <a:endParaRPr lang="en-US" dirty="0"/>
          </a:p>
          <a:p>
            <a:r>
              <a:rPr lang="en-US" sz="1200" dirty="0">
                <a:effectLst/>
                <a:latin typeface="Helvetica Neue"/>
                <a:ea typeface="Helvetica Neue"/>
                <a:cs typeface="Helvetica Neue"/>
                <a:sym typeface="Helvetica Neue"/>
              </a:rPr>
              <a:t>WORK IS FOR OUR BENEFIT</a:t>
            </a:r>
          </a:p>
          <a:p>
            <a:r>
              <a:rPr lang="en-US" sz="1200" dirty="0">
                <a:effectLst/>
                <a:latin typeface="Helvetica Neue"/>
                <a:ea typeface="Helvetica Neue"/>
                <a:cs typeface="Helvetica Neue"/>
                <a:sym typeface="Helvetica Neue"/>
              </a:rPr>
              <a:t>Before we address retirement, it is helpful to understand God’s perspective on work. It was initiated for our benefit in</a:t>
            </a:r>
          </a:p>
          <a:p>
            <a:r>
              <a:rPr lang="en-US" sz="1200" dirty="0">
                <a:effectLst/>
                <a:latin typeface="Helvetica Neue"/>
                <a:ea typeface="Helvetica Neue"/>
                <a:cs typeface="Helvetica Neue"/>
                <a:sym typeface="Helvetica Neue"/>
              </a:rPr>
              <a:t>the sinless environment of the garden of Eden. “The Lord God took the man and put him into the garden of Eden to</a:t>
            </a:r>
          </a:p>
          <a:p>
            <a:r>
              <a:rPr lang="en-US" sz="1200" dirty="0">
                <a:effectLst/>
                <a:latin typeface="Helvetica Neue"/>
                <a:ea typeface="Helvetica Neue"/>
                <a:cs typeface="Helvetica Neue"/>
                <a:sym typeface="Helvetica Neue"/>
              </a:rPr>
              <a:t>cultivate it and keep it” (Genesis 2:15). The very first thing the Lord did with Adam was to put him to work</a:t>
            </a:r>
            <a:endParaRPr lang="en-US" dirty="0"/>
          </a:p>
          <a:p>
            <a:endParaRPr lang="en-US" dirty="0"/>
          </a:p>
          <a:p>
            <a:endParaRPr lang="en-US" dirty="0"/>
          </a:p>
          <a:p>
            <a:r>
              <a:rPr lang="en-US" dirty="0"/>
              <a:t>WE WORK FOR THE LORD</a:t>
            </a:r>
          </a:p>
          <a:p>
            <a:r>
              <a:rPr lang="en-US" sz="1200" dirty="0">
                <a:effectLst/>
                <a:latin typeface="Helvetica Neue"/>
                <a:ea typeface="Helvetica Neue"/>
                <a:cs typeface="Helvetica Neue"/>
                <a:sym typeface="Helvetica Neue"/>
              </a:rPr>
              <a:t>Paul writes: “Whatever you do, do your work heartily, as for the Lord rather than for men . . . It is the Lord Christ whom you serve” (Colossians 3:23-24,</a:t>
            </a:r>
          </a:p>
          <a:p>
            <a:r>
              <a:rPr lang="en-US" sz="1200" dirty="0">
                <a:effectLst/>
                <a:latin typeface="Helvetica Neue"/>
                <a:ea typeface="Helvetica Neue"/>
                <a:cs typeface="Helvetica Neue"/>
                <a:sym typeface="Helvetica Neue"/>
              </a:rPr>
              <a:t>emphasis added). The most important question we need to answer every day as we begin our work is this: “For whom do I work?” The Bible makes it clear: No matter where you are</a:t>
            </a:r>
          </a:p>
          <a:p>
            <a:r>
              <a:rPr lang="en-US" sz="1200" dirty="0">
                <a:effectLst/>
                <a:latin typeface="Helvetica Neue"/>
                <a:ea typeface="Helvetica Neue"/>
                <a:cs typeface="Helvetica Neue"/>
                <a:sym typeface="Helvetica Neue"/>
              </a:rPr>
              <a:t>or what you do, you work for Christ Himself. Recognizing that we work for the Lord enables us to grow closer to Him.</a:t>
            </a:r>
          </a:p>
          <a:p>
            <a:endParaRPr lang="en-US" sz="1200" dirty="0">
              <a:effectLst/>
              <a:latin typeface="Helvetica Neue"/>
              <a:ea typeface="Helvetica Neue"/>
              <a:cs typeface="Helvetica Neue"/>
              <a:sym typeface="Helvetica Neue"/>
            </a:endParaRP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WORK HARD</a:t>
            </a:r>
          </a:p>
          <a:p>
            <a:r>
              <a:rPr lang="en-US" sz="1200" dirty="0">
                <a:effectLst/>
                <a:latin typeface="Helvetica Neue"/>
                <a:ea typeface="Helvetica Neue"/>
                <a:cs typeface="Helvetica Neue"/>
                <a:sym typeface="Helvetica Neue"/>
              </a:rPr>
              <a:t>“Whatever your hand finds to do, do it with all your might” (Ecclesiastes 9:10, NIV). “. . . The precious possession of a man is diligence” (Proverbs 12:27). Scripture encourages hard work and diligence, while laziness is strongly condemned: “He who is slack in his work is brother to him who destroys” (Proverbs 18:9).</a:t>
            </a:r>
          </a:p>
          <a:p>
            <a:endParaRPr lang="en-US" dirty="0"/>
          </a:p>
          <a:p>
            <a:endParaRPr lang="en-US" dirty="0"/>
          </a:p>
          <a:p>
            <a:endParaRPr lang="en-US" dirty="0"/>
          </a:p>
          <a:p>
            <a:r>
              <a:rPr lang="en-US" dirty="0"/>
              <a:t>MAKE SURE TO REST</a:t>
            </a:r>
          </a:p>
          <a:p>
            <a:r>
              <a:rPr lang="en-US" sz="1200" dirty="0">
                <a:effectLst/>
                <a:latin typeface="Helvetica Neue"/>
                <a:ea typeface="Helvetica Neue"/>
                <a:cs typeface="Helvetica Neue"/>
                <a:sym typeface="Helvetica Neue"/>
              </a:rPr>
              <a:t>Hard work, however, must be balanced by the other priorities of life and adequate rest and recreation. The Lord memorialized resting one day out of</a:t>
            </a:r>
          </a:p>
          <a:p>
            <a:r>
              <a:rPr lang="en-US" sz="1200" dirty="0">
                <a:effectLst/>
                <a:latin typeface="Helvetica Neue"/>
                <a:ea typeface="Helvetica Neue"/>
                <a:cs typeface="Helvetica Neue"/>
                <a:sym typeface="Helvetica Neue"/>
              </a:rPr>
              <a:t>seven in the Ten Commandments.</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“Remember the Sabbath day, to keep it holy. Six days you shall labor and do all your work,</a:t>
            </a:r>
          </a:p>
          <a:p>
            <a:r>
              <a:rPr lang="en-US" sz="1200" dirty="0">
                <a:effectLst/>
                <a:latin typeface="Helvetica Neue"/>
                <a:ea typeface="Helvetica Neue"/>
                <a:cs typeface="Helvetica Neue"/>
                <a:sym typeface="Helvetica Neue"/>
              </a:rPr>
              <a:t>but the seventh day is a sabbath of the Lord your God; in it you shall not do any work, you or</a:t>
            </a:r>
          </a:p>
          <a:p>
            <a:r>
              <a:rPr lang="en-US" sz="1200" dirty="0">
                <a:effectLst/>
                <a:latin typeface="Helvetica Neue"/>
                <a:ea typeface="Helvetica Neue"/>
                <a:cs typeface="Helvetica Neue"/>
                <a:sym typeface="Helvetica Neue"/>
              </a:rPr>
              <a:t>your son or your daughter, your male or your female servant or your cattle or your sojourner</a:t>
            </a:r>
          </a:p>
          <a:p>
            <a:r>
              <a:rPr lang="en-US" sz="1200" dirty="0">
                <a:effectLst/>
                <a:latin typeface="Helvetica Neue"/>
                <a:ea typeface="Helvetica Neue"/>
                <a:cs typeface="Helvetica Neue"/>
                <a:sym typeface="Helvetica Neue"/>
              </a:rPr>
              <a:t>who stays with you. For in six days the Lord made the heavens and the earth, the sea and all</a:t>
            </a:r>
          </a:p>
          <a:p>
            <a:r>
              <a:rPr lang="en-US" sz="1200" dirty="0">
                <a:effectLst/>
                <a:latin typeface="Helvetica Neue"/>
                <a:ea typeface="Helvetica Neue"/>
                <a:cs typeface="Helvetica Neue"/>
                <a:sym typeface="Helvetica Neue"/>
              </a:rPr>
              <a:t>that is in them, and rested on the seventh day” (Exodus 20:8-11).</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Numbers 8:24-26 is the only reference to retirement in the Bible, and it applied specifically to the Levites working in the tabernacle. Not too many of us are Levities serving in the</a:t>
            </a:r>
          </a:p>
          <a:p>
            <a:r>
              <a:rPr lang="en-US" sz="1200" dirty="0">
                <a:effectLst/>
                <a:latin typeface="Helvetica Neue"/>
                <a:ea typeface="Helvetica Neue"/>
                <a:cs typeface="Helvetica Neue"/>
                <a:sym typeface="Helvetica Neue"/>
              </a:rPr>
              <a:t>tabernacle these days! While people are physically and mentally capable, there is no scriptural basis for retiring and becoming unproductive – the concept of putting an older, able person “out to pasture.”</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The Bible does imply, however, that the type or intensity of labor may change as we grow older, shifting gears to a less demanding pace to become more like the “elder seated at the gate” or the “older women . . . [who] can urge the younger women to love their husbands and children, to be self-controlled and pure . . .” (Titus 2:3-5). During this season of life, we can use the experience and wisdom gained over a lifetime. If we have sufficient income to meet our needs apart from our business and jobs, we may choose to transition from our career early to invest more time in serving others.</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16</a:t>
            </a:fld>
            <a:endParaRPr lang="en-US" dirty="0"/>
          </a:p>
        </p:txBody>
      </p:sp>
    </p:spTree>
    <p:extLst>
      <p:ext uri="{BB962C8B-B14F-4D97-AF65-F5344CB8AC3E}">
        <p14:creationId xmlns:p14="http://schemas.microsoft.com/office/powerpoint/2010/main" val="23608408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endParaRPr lang="en-US" sz="1200" dirty="0">
              <a:effectLst/>
              <a:latin typeface="Helvetica Neue"/>
              <a:ea typeface="Helvetica Neue"/>
              <a:cs typeface="Helvetica Neue"/>
              <a:sym typeface="Helvetica Neue"/>
            </a:endParaRPr>
          </a:p>
          <a:p>
            <a:r>
              <a:rPr lang="en-US" dirty="0"/>
              <a:t>Or Focusing on pouring into helping others grow.</a:t>
            </a:r>
          </a:p>
          <a:p>
            <a:endParaRPr lang="en-US" dirty="0"/>
          </a:p>
          <a:p>
            <a:r>
              <a:rPr lang="en-US" dirty="0"/>
              <a:t>How can you use your calling, during your retirement years,  to invest in others and help them grow on their journey with the Lord?</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17</a:t>
            </a:fld>
            <a:endParaRPr lang="en-US" dirty="0"/>
          </a:p>
        </p:txBody>
      </p:sp>
    </p:spTree>
    <p:extLst>
      <p:ext uri="{BB962C8B-B14F-4D97-AF65-F5344CB8AC3E}">
        <p14:creationId xmlns:p14="http://schemas.microsoft.com/office/powerpoint/2010/main" val="3303187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r>
              <a:rPr lang="en-US" dirty="0"/>
              <a:t>Am I focusing on Self Consumption or …</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18</a:t>
            </a:fld>
            <a:endParaRPr lang="en-US" dirty="0"/>
          </a:p>
        </p:txBody>
      </p:sp>
    </p:spTree>
    <p:extLst>
      <p:ext uri="{BB962C8B-B14F-4D97-AF65-F5344CB8AC3E}">
        <p14:creationId xmlns:p14="http://schemas.microsoft.com/office/powerpoint/2010/main" val="776874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Our failure to view this present life through the lens of eternity is a hindrance of monumental proportions, robbing us of the ability to see our lifespan and our assets in their true light. Scripture urges us again and again to let the reality of our eternal future determine and shape our present life — and the use of our money and possessions. </a:t>
            </a:r>
          </a:p>
          <a:p>
            <a:pPr marL="0" marR="0" lvl="0" indent="0" defTabSz="457200" eaLnBrk="1" fontAlgn="auto" latinLnBrk="0" hangingPunct="1">
              <a:lnSpc>
                <a:spcPct val="117999"/>
              </a:lnSpc>
              <a:spcBef>
                <a:spcPts val="0"/>
              </a:spcBef>
              <a:spcAft>
                <a:spcPts val="0"/>
              </a:spcAft>
              <a:buClrTx/>
              <a:buSzTx/>
              <a:buFontTx/>
              <a:buNone/>
              <a:tabLst/>
              <a:defRPr/>
            </a:pPr>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CLICK</a:t>
            </a:r>
          </a:p>
          <a:p>
            <a:endParaRPr lang="en-US" dirty="0">
              <a:solidFill>
                <a:srgbClr val="211D1E"/>
              </a:solidFill>
              <a:effectLst/>
              <a:latin typeface="Acherus Grotesque Regular" pitchFamily="2" charset="0"/>
            </a:endParaRPr>
          </a:p>
          <a:p>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The prospect of eternal rewards for our obedience is a neglected key to unlocking our motivation. The apostle Paul was certainly motivated by the prospect of eternal rewards. He wrote, “I have fought the good fight, I have finished the course, I have kept the faith; in the future there is reserved for me the crown of righteousness, which the Lord, the righteous Judge, will award to me on that day” (2 Timothy 4:7-8). The Lord appeals not only to our compassion, but also to our eternal self-interest. “Love your enemies, and do good, and lend, expecting nothing in return; and your reward will be great” (Luke 6:35).</a:t>
            </a:r>
          </a:p>
          <a:p>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Author Randy Alcorn states that “Not all Christians will have the same rewards in heaven.” John Wesley said, “I value all things only by the price they shall gain in eternity.” God’s kingdom was the reference point for him. He lived as he did, not because he didn’t treasure things but because he treasured the right things.</a:t>
            </a:r>
          </a:p>
          <a:p>
            <a:r>
              <a:rPr lang="en-US" dirty="0">
                <a:solidFill>
                  <a:srgbClr val="211D1E"/>
                </a:solidFill>
                <a:effectLst/>
                <a:latin typeface="Acherus Grotesque Regular" pitchFamily="2" charset="0"/>
              </a:rPr>
              <a:t> </a:t>
            </a:r>
          </a:p>
          <a:p>
            <a:r>
              <a:rPr lang="en-US" dirty="0">
                <a:solidFill>
                  <a:srgbClr val="211D1E"/>
                </a:solidFill>
                <a:effectLst/>
                <a:latin typeface="Acherus Grotesque Regular" pitchFamily="2" charset="0"/>
              </a:rPr>
              <a:t>The greatest reward we can receive is Christ Himself and to hear His words, “Well done, good and faithful [servant]. You were faithful with a few things, I will put you in charge of many things; enter into the joy of your master” (Matthew 25:21). There are other rewards as well. I am especially motivated by the one to influence others for Christ. </a:t>
            </a:r>
          </a:p>
          <a:p>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“For what is our hope, our joy, or the crown in which we will glory in the presence of our Lord Jesus when he comes? Is it not you?” (1 Thessalonians 2:19, NIV) </a:t>
            </a:r>
          </a:p>
          <a:p>
            <a:r>
              <a:rPr lang="en-US" dirty="0">
                <a:solidFill>
                  <a:srgbClr val="211D1E"/>
                </a:solidFill>
                <a:effectLst/>
                <a:latin typeface="Acherus Grotesque Regular" pitchFamily="2" charset="0"/>
              </a:rPr>
              <a:t>“my brothers and sisters, you whom I love and long for, my joy and crown” (Philippians 4:1, NIV). </a:t>
            </a:r>
          </a:p>
          <a:p>
            <a:br>
              <a:rPr lang="en-US" dirty="0">
                <a:solidFill>
                  <a:srgbClr val="211D1E"/>
                </a:solidFill>
                <a:effectLst/>
                <a:latin typeface="Acherus Grotesque Regular" pitchFamily="2" charset="0"/>
              </a:rPr>
            </a:br>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Can you imagine the incredible joy of meeting someone in heaven and learning that you had somehow influenced them to be there — throughout eternity — because of your prayers or the investment of your time and money? </a:t>
            </a:r>
          </a:p>
          <a:p>
            <a:endParaRPr lang="en-US" dirty="0">
              <a:solidFill>
                <a:srgbClr val="211D1E"/>
              </a:solidFill>
              <a:effectLst/>
              <a:latin typeface="Acherus Grotesque Regular" pitchFamily="2" charset="0"/>
            </a:endParaRPr>
          </a:p>
          <a:p>
            <a:r>
              <a:rPr lang="en-US" dirty="0">
                <a:solidFill>
                  <a:srgbClr val="211D1E"/>
                </a:solidFill>
                <a:effectLst/>
                <a:latin typeface="Acherus Grotesque Regular" pitchFamily="2" charset="0"/>
              </a:rPr>
              <a:t>God doesn’t object to an investment mentality, rather He commands it, “Lay up for yourselves treasures in heaven” (Matthew 6:20, KJV). However, there is a fundamental question we must ask ourselves as we grow older. “Am I moving closer to the treasures I have laid up in heaven that will last forever, or am I moving away from the treasures I have stockpiled on earth that will become dust?”</a:t>
            </a:r>
          </a:p>
          <a:p>
            <a:endParaRPr lang="en-US" dirty="0">
              <a:solidFill>
                <a:srgbClr val="211D1E"/>
              </a:solidFill>
              <a:effectLst/>
              <a:latin typeface="Acherus Grotesque Regular" pitchFamily="2" charset="0"/>
            </a:endParaRPr>
          </a:p>
          <a:p>
            <a:pPr marL="0" marR="0" lvl="0" indent="0" defTabSz="457200" eaLnBrk="1" fontAlgn="auto" latinLnBrk="0" hangingPunct="1">
              <a:lnSpc>
                <a:spcPct val="117999"/>
              </a:lnSpc>
              <a:spcBef>
                <a:spcPts val="0"/>
              </a:spcBef>
              <a:spcAft>
                <a:spcPts val="0"/>
              </a:spcAft>
              <a:buClrTx/>
              <a:buSzTx/>
              <a:buFontTx/>
              <a:buNone/>
              <a:tabLst/>
              <a:defRPr/>
            </a:pPr>
            <a:r>
              <a:rPr lang="en-US" dirty="0">
                <a:solidFill>
                  <a:srgbClr val="211D1E"/>
                </a:solidFill>
                <a:effectLst/>
                <a:latin typeface="Acherus Grotesque Regular" pitchFamily="2" charset="0"/>
              </a:rPr>
              <a:t>Our daily choices determine what will happen in the future. What we do in this life is of eternal importance. What are the choices facing you now? How does an eternal perspective influence your decisions? Martin Luther said his calendar consisted of only two days: “today” and “that Day.” May we invest all that we are and have today in light of that day.</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19</a:t>
            </a:fld>
            <a:endParaRPr lang="en-US" dirty="0"/>
          </a:p>
        </p:txBody>
      </p:sp>
    </p:spTree>
    <p:extLst>
      <p:ext uri="{BB962C8B-B14F-4D97-AF65-F5344CB8AC3E}">
        <p14:creationId xmlns:p14="http://schemas.microsoft.com/office/powerpoint/2010/main" val="40688221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CHRISTIAN BOOKS</a:t>
            </a:r>
          </a:p>
          <a:p>
            <a:r>
              <a:rPr lang="en-US" sz="1200" dirty="0">
                <a:effectLst/>
                <a:latin typeface="Helvetica Neue"/>
                <a:ea typeface="Helvetica Neue"/>
                <a:cs typeface="Helvetica Neue"/>
                <a:sym typeface="Helvetica Neue"/>
              </a:rPr>
              <a:t>The person who desires to grow spiritually should read or listen to audio books consistently. Reading should involve not only scanning the words but also meditating on the thoughts they express. Charles H. Spurgeon counseled his students: “Master the books you have. Read them thoroughly. Read and reread them. Let them go into your very self. Peruse a good book several times and make notes and analyses of it. A student will find that his mental constitution is more affected by one book thoroughly mastered than by twenty books merely skimmed.” In reading, let your motto be “much, not many.”</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ACCOUNTABILITY</a:t>
            </a:r>
          </a:p>
          <a:p>
            <a:r>
              <a:rPr lang="en-US" sz="1200" dirty="0">
                <a:effectLst/>
                <a:latin typeface="Helvetica Neue"/>
                <a:ea typeface="Helvetica Neue"/>
                <a:cs typeface="Helvetica Neue"/>
                <a:sym typeface="Helvetica Neue"/>
              </a:rPr>
              <a:t>It is essential to nurture a relationship with a small group or at least one or two</a:t>
            </a:r>
          </a:p>
          <a:p>
            <a:r>
              <a:rPr lang="en-US" sz="1200" dirty="0">
                <a:effectLst/>
                <a:latin typeface="Helvetica Neue"/>
                <a:ea typeface="Helvetica Neue"/>
                <a:cs typeface="Helvetica Neue"/>
                <a:sym typeface="Helvetica Neue"/>
              </a:rPr>
              <a:t>people with whom you have built a friendship based on trust, confidentiality, and accountability. In other words, friends who are close enough and love you enough to confront you if need be.</a:t>
            </a:r>
          </a:p>
          <a:p>
            <a:r>
              <a:rPr lang="en-US" sz="1200" dirty="0">
                <a:effectLst/>
                <a:latin typeface="Helvetica Neue"/>
                <a:ea typeface="Helvetica Neue"/>
                <a:cs typeface="Helvetica Neue"/>
                <a:sym typeface="Helvetica Neue"/>
              </a:rPr>
              <a:t>Here are several suggestions that will help you identify a small group or friend with whom you can become accountable.</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Pray for the Lord to bring just the right person or people into your life. Limit your search to those who you sense are sincere about growing closer to Christ. Seek those whose company you genuinely enjoy. Do not choose people that you will not be able to trust with confidentiality.</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SUBMITTING TO THE LORD</a:t>
            </a:r>
          </a:p>
          <a:p>
            <a:r>
              <a:rPr lang="en-US" sz="1200" dirty="0">
                <a:effectLst/>
                <a:latin typeface="Helvetica Neue"/>
                <a:ea typeface="Helvetica Neue"/>
                <a:cs typeface="Helvetica Neue"/>
                <a:sym typeface="Helvetica Neue"/>
              </a:rPr>
              <a:t>The only time we can be spiritually productive is when we are submitted to Jesus Christ as Lord and allow Him to live His life through us. Jesus said, “I am the vine, you are the branches; he who abides in Me, and I in him, he bears much fruit; for apart from Me you can do nothing” (John 15:5, emphasis added). Anytime we are not yielded to Christ we are incapable of doing anything truly productive for God’s kingdom.</a:t>
            </a:r>
          </a:p>
          <a:p>
            <a:r>
              <a:rPr lang="en-US" sz="1200" dirty="0">
                <a:effectLst/>
                <a:latin typeface="Helvetica Neue"/>
                <a:ea typeface="Helvetica Neue"/>
                <a:cs typeface="Helvetica Neue"/>
                <a:sym typeface="Helvetica Neue"/>
              </a:rPr>
              <a:t>How can you determine if you are allowing the Lord to live His life through you? Just as your doctor routinely checks your pulse, blood pressure, temperature and other vital signs at the beginning of a physical exam, you can check your spiritual condition.</a:t>
            </a:r>
          </a:p>
          <a:p>
            <a:r>
              <a:rPr lang="en-US" sz="1200" dirty="0">
                <a:effectLst/>
                <a:latin typeface="Helvetica Neue"/>
                <a:ea typeface="Helvetica Neue"/>
                <a:cs typeface="Helvetica Neue"/>
                <a:sym typeface="Helvetica Neue"/>
              </a:rPr>
              <a:t>Galatians 5:22-23 lists the spiritual “vital signs” known as the fruit of the Spirit. Circle the ones that that you are experiencing right now.</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Love, Joy, Peace, Patience, Kindness, Goodness, Faithfulness, Gentleness, Self-control</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It is essential to surrender to the Holy Spirit, inviting Him to live His life through us. This is the only way to bear fruit that will last forever and contribute to your finishing well journey.</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20</a:t>
            </a:fld>
            <a:endParaRPr lang="en-US" dirty="0"/>
          </a:p>
        </p:txBody>
      </p:sp>
    </p:spTree>
    <p:extLst>
      <p:ext uri="{BB962C8B-B14F-4D97-AF65-F5344CB8AC3E}">
        <p14:creationId xmlns:p14="http://schemas.microsoft.com/office/powerpoint/2010/main" val="3248868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CHRISTIAN BOOKS</a:t>
            </a:r>
          </a:p>
          <a:p>
            <a:r>
              <a:rPr lang="en-US" sz="1200" dirty="0">
                <a:effectLst/>
                <a:latin typeface="Helvetica Neue"/>
                <a:ea typeface="Helvetica Neue"/>
                <a:cs typeface="Helvetica Neue"/>
                <a:sym typeface="Helvetica Neue"/>
              </a:rPr>
              <a:t>The person who desires to grow spiritually should read or listen to audio books consistently. Reading should involve not only scanning the words but also meditating on the thoughts they express. Charles H. Spurgeon counseled his students: “Master the books you have. Read them thoroughly. Read and reread them. Let them go into your very self. Peruse a good book several times and make notes and analyses of it. A student will find that his mental constitution is more affected by one book thoroughly mastered than by twenty books merely skimmed.” In reading, let your motto be “much, not many.”</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ACCOUNTABILITY</a:t>
            </a:r>
          </a:p>
          <a:p>
            <a:r>
              <a:rPr lang="en-US" sz="1200" dirty="0">
                <a:effectLst/>
                <a:latin typeface="Helvetica Neue"/>
                <a:ea typeface="Helvetica Neue"/>
                <a:cs typeface="Helvetica Neue"/>
                <a:sym typeface="Helvetica Neue"/>
              </a:rPr>
              <a:t>It is essential to nurture a relationship with a small group or at least one or two</a:t>
            </a:r>
          </a:p>
          <a:p>
            <a:r>
              <a:rPr lang="en-US" sz="1200" dirty="0">
                <a:effectLst/>
                <a:latin typeface="Helvetica Neue"/>
                <a:ea typeface="Helvetica Neue"/>
                <a:cs typeface="Helvetica Neue"/>
                <a:sym typeface="Helvetica Neue"/>
              </a:rPr>
              <a:t>people with whom you have built a friendship based on trust, confidentiality, and accountability. In other words, friends who are close enough and love you enough to confront you if need be.</a:t>
            </a:r>
          </a:p>
          <a:p>
            <a:r>
              <a:rPr lang="en-US" sz="1200" dirty="0">
                <a:effectLst/>
                <a:latin typeface="Helvetica Neue"/>
                <a:ea typeface="Helvetica Neue"/>
                <a:cs typeface="Helvetica Neue"/>
                <a:sym typeface="Helvetica Neue"/>
              </a:rPr>
              <a:t>Here are several suggestions that will help you identify a small group or friend with whom you can become accountable.</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Pray for the Lord to bring just the right person or people into your life. Limit your search to those who you sense are sincere about growing closer to Christ. Seek those whose company you genuinely enjoy. Do not choose people that you will not be able to trust with confidentiality.</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CLICK</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SUBMITTING TO THE LORD</a:t>
            </a:r>
          </a:p>
          <a:p>
            <a:r>
              <a:rPr lang="en-US" sz="1200" dirty="0">
                <a:effectLst/>
                <a:latin typeface="Helvetica Neue"/>
                <a:ea typeface="Helvetica Neue"/>
                <a:cs typeface="Helvetica Neue"/>
                <a:sym typeface="Helvetica Neue"/>
              </a:rPr>
              <a:t>The only time we can be spiritually productive is when we are submitted to Jesus Christ as Lord and allow Him to live His life through us. Jesus said, “I am the vine, you are the branches; he who abides in Me, and I in him, he bears much fruit; for apart from Me you can do nothing” (John 15:5, emphasis added). Anytime we are not yielded to Christ we are incapable of doing anything truly productive for God’s kingdom.</a:t>
            </a:r>
          </a:p>
          <a:p>
            <a:r>
              <a:rPr lang="en-US" sz="1200" dirty="0">
                <a:effectLst/>
                <a:latin typeface="Helvetica Neue"/>
                <a:ea typeface="Helvetica Neue"/>
                <a:cs typeface="Helvetica Neue"/>
                <a:sym typeface="Helvetica Neue"/>
              </a:rPr>
              <a:t>How can you determine if you are allowing the Lord to live His life through you? Just as your doctor routinely checks your pulse, blood pressure, temperature and other vital signs at the beginning of a physical exam, you can check your spiritual condition.</a:t>
            </a:r>
          </a:p>
          <a:p>
            <a:r>
              <a:rPr lang="en-US" sz="1200" dirty="0">
                <a:effectLst/>
                <a:latin typeface="Helvetica Neue"/>
                <a:ea typeface="Helvetica Neue"/>
                <a:cs typeface="Helvetica Neue"/>
                <a:sym typeface="Helvetica Neue"/>
              </a:rPr>
              <a:t>Galatians 5:22-23 lists the spiritual “vital signs” known as the fruit of the Spirit. Circle the ones that that you are experiencing right now.</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Love, Joy, Peace, Patience, Kindness, Goodness, Faithfulness, Gentleness, Self-control</a:t>
            </a:r>
          </a:p>
          <a:p>
            <a:endParaRPr lang="en-US" sz="1200" dirty="0">
              <a:effectLst/>
              <a:latin typeface="Helvetica Neue"/>
              <a:ea typeface="Helvetica Neue"/>
              <a:cs typeface="Helvetica Neue"/>
              <a:sym typeface="Helvetica Neue"/>
            </a:endParaRPr>
          </a:p>
          <a:p>
            <a:r>
              <a:rPr lang="en-US" sz="1200" dirty="0">
                <a:effectLst/>
                <a:latin typeface="Helvetica Neue"/>
                <a:ea typeface="Helvetica Neue"/>
                <a:cs typeface="Helvetica Neue"/>
                <a:sym typeface="Helvetica Neue"/>
              </a:rPr>
              <a:t>It is essential to surrender to the Holy Spirit, inviting Him to live His life through us. This is the only way to bear fruit that will last forever and contribute to your finishing well journey.</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21</a:t>
            </a:fld>
            <a:endParaRPr lang="en-US" dirty="0"/>
          </a:p>
        </p:txBody>
      </p:sp>
    </p:spTree>
    <p:extLst>
      <p:ext uri="{BB962C8B-B14F-4D97-AF65-F5344CB8AC3E}">
        <p14:creationId xmlns:p14="http://schemas.microsoft.com/office/powerpoint/2010/main" val="3632529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sz="1200" dirty="0">
                <a:effectLst/>
                <a:latin typeface="Helvetica Neue"/>
                <a:ea typeface="Helvetica Neue"/>
                <a:cs typeface="Helvetica Neue"/>
                <a:sym typeface="Helvetica Neue"/>
              </a:rPr>
              <a:t>In our journey with the Lord, it’s not how we start that matters. It’s how we finish. </a:t>
            </a:r>
          </a:p>
          <a:p>
            <a:endParaRPr lang="en-US" sz="1200" dirty="0">
              <a:effectLst/>
              <a:latin typeface="Helvetica Neue"/>
              <a:ea typeface="Helvetica Neue"/>
              <a:cs typeface="Helvetica Neue"/>
              <a:sym typeface="Helvetica Neue"/>
            </a:endParaRPr>
          </a:p>
          <a:p>
            <a:pPr marL="0" marR="0" lvl="0" indent="0" defTabSz="457200" eaLnBrk="1" fontAlgn="auto" latinLnBrk="0" hangingPunct="1">
              <a:lnSpc>
                <a:spcPct val="117999"/>
              </a:lnSpc>
              <a:spcBef>
                <a:spcPts val="0"/>
              </a:spcBef>
              <a:spcAft>
                <a:spcPts val="0"/>
              </a:spcAft>
              <a:buClrTx/>
              <a:buSzTx/>
              <a:buFontTx/>
              <a:buNone/>
              <a:tabLst/>
              <a:defRPr/>
            </a:pPr>
            <a:r>
              <a:rPr lang="en-US" sz="1200" dirty="0">
                <a:effectLst/>
                <a:latin typeface="Helvetica Neue"/>
                <a:ea typeface="Helvetica Neue"/>
                <a:cs typeface="Helvetica Neue"/>
                <a:sym typeface="Helvetica Neue"/>
              </a:rPr>
              <a:t>And while God desires for us to do well, He also desires for others to do well. You see, finishing well isn’t just about working on our financial journey, it’s about helping others on theirs too - walking alongside them- mentoring and encouraging them as they strive to be faithful. Being faithful in our journey and helping others be faithful in theirs- is what financial discipleship is all about!</a:t>
            </a:r>
          </a:p>
          <a:p>
            <a:pPr marL="0" marR="0" lvl="0" indent="0" defTabSz="457200" eaLnBrk="1" fontAlgn="auto" latinLnBrk="0" hangingPunct="1">
              <a:lnSpc>
                <a:spcPct val="117999"/>
              </a:lnSpc>
              <a:spcBef>
                <a:spcPts val="0"/>
              </a:spcBef>
              <a:spcAft>
                <a:spcPts val="0"/>
              </a:spcAft>
              <a:buClrTx/>
              <a:buSzTx/>
              <a:buFontTx/>
              <a:buNone/>
              <a:tabLst/>
              <a:defRPr/>
            </a:pPr>
            <a:endParaRPr lang="en-US" sz="1200" dirty="0">
              <a:effectLst/>
              <a:latin typeface="Helvetica Neue"/>
              <a:ea typeface="Helvetica Neue"/>
              <a:cs typeface="Helvetica Neue"/>
              <a:sym typeface="Helvetica Neue"/>
            </a:endParaRPr>
          </a:p>
          <a:p>
            <a:pPr marL="0" marR="0" lvl="0" indent="0" defTabSz="457200" eaLnBrk="1" fontAlgn="auto" latinLnBrk="0" hangingPunct="1">
              <a:lnSpc>
                <a:spcPct val="117999"/>
              </a:lnSpc>
              <a:spcBef>
                <a:spcPts val="0"/>
              </a:spcBef>
              <a:spcAft>
                <a:spcPts val="0"/>
              </a:spcAft>
              <a:buClrTx/>
              <a:buSzTx/>
              <a:buFontTx/>
              <a:buNone/>
              <a:tabLst/>
              <a:defRPr/>
            </a:pPr>
            <a:r>
              <a:rPr lang="en-US" sz="1200" dirty="0">
                <a:effectLst/>
                <a:latin typeface="Helvetica Neue"/>
                <a:ea typeface="Helvetica Neue"/>
                <a:cs typeface="Helvetica Neue"/>
                <a:sym typeface="Helvetica Neue"/>
              </a:rPr>
              <a:t>CLICK</a:t>
            </a:r>
          </a:p>
          <a:p>
            <a:pPr marL="0" marR="0" lvl="0" indent="0" defTabSz="457200" eaLnBrk="1" fontAlgn="auto" latinLnBrk="0" hangingPunct="1">
              <a:lnSpc>
                <a:spcPct val="117999"/>
              </a:lnSpc>
              <a:spcBef>
                <a:spcPts val="0"/>
              </a:spcBef>
              <a:spcAft>
                <a:spcPts val="0"/>
              </a:spcAft>
              <a:buClrTx/>
              <a:buSzTx/>
              <a:buFontTx/>
              <a:buNone/>
              <a:tabLst/>
              <a:defRPr/>
            </a:pPr>
            <a:endParaRPr lang="en-US" sz="1200" dirty="0">
              <a:effectLst/>
              <a:latin typeface="Helvetica Neue"/>
              <a:ea typeface="Helvetica Neue"/>
              <a:cs typeface="Helvetica Neue"/>
              <a:sym typeface="Helvetica Neue"/>
            </a:endParaRPr>
          </a:p>
          <a:p>
            <a:pPr marL="0" marR="0" lvl="0" indent="0" defTabSz="457200" eaLnBrk="1" fontAlgn="auto" latinLnBrk="0" hangingPunct="1">
              <a:lnSpc>
                <a:spcPct val="117999"/>
              </a:lnSpc>
              <a:spcBef>
                <a:spcPts val="0"/>
              </a:spcBef>
              <a:spcAft>
                <a:spcPts val="0"/>
              </a:spcAft>
              <a:buClrTx/>
              <a:buSzTx/>
              <a:buFontTx/>
              <a:buNone/>
              <a:tabLst/>
              <a:defRPr/>
            </a:pPr>
            <a:endParaRPr lang="en-US" sz="1200" dirty="0">
              <a:effectLst/>
              <a:latin typeface="Helvetica Neue"/>
              <a:ea typeface="Helvetica Neue"/>
              <a:cs typeface="Helvetica Neue"/>
              <a:sym typeface="Helvetica Neue"/>
            </a:endParaRPr>
          </a:p>
          <a:p>
            <a:pPr marL="0" marR="0" lvl="0" indent="0" defTabSz="457200" eaLnBrk="1" fontAlgn="auto" latinLnBrk="0" hangingPunct="1">
              <a:lnSpc>
                <a:spcPct val="117999"/>
              </a:lnSpc>
              <a:spcBef>
                <a:spcPts val="0"/>
              </a:spcBef>
              <a:spcAft>
                <a:spcPts val="0"/>
              </a:spcAft>
              <a:buClrTx/>
              <a:buSzTx/>
              <a:buFontTx/>
              <a:buNone/>
              <a:tabLst/>
              <a:defRPr/>
            </a:pPr>
            <a:r>
              <a:rPr lang="en-US" sz="1200" dirty="0">
                <a:effectLst/>
                <a:latin typeface="Helvetica Neue"/>
                <a:ea typeface="Helvetica Neue"/>
                <a:cs typeface="Helvetica Neue"/>
                <a:sym typeface="Helvetica Neue"/>
              </a:rPr>
              <a:t>Thank you for taking the time to participate in this presentation.  My prayer for you is that you would finish well and help others finish well- that you would hear the words of Jesus ringing in your ears throughout eternity “Well done, good and faithful servant… enter into the joy of your master!”</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22</a:t>
            </a:fld>
            <a:endParaRPr lang="en-US" dirty="0"/>
          </a:p>
        </p:txBody>
      </p:sp>
    </p:spTree>
    <p:extLst>
      <p:ext uri="{BB962C8B-B14F-4D97-AF65-F5344CB8AC3E}">
        <p14:creationId xmlns:p14="http://schemas.microsoft.com/office/powerpoint/2010/main" val="32096150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your group or firms financial tools and resources to help people finish well.</a:t>
            </a:r>
          </a:p>
          <a:p>
            <a:endParaRPr lang="en-US" dirty="0"/>
          </a:p>
          <a:p>
            <a:r>
              <a:rPr lang="en-US" dirty="0"/>
              <a:t>Don’t have any tools for this, then go to Compass1.org/advisor-tools to see available resources from fellow advisors.</a:t>
            </a:r>
          </a:p>
          <a:p>
            <a:endParaRPr lang="en-US" dirty="0"/>
          </a:p>
        </p:txBody>
      </p:sp>
      <p:sp>
        <p:nvSpPr>
          <p:cNvPr id="4" name="Slide Number Placeholder 3"/>
          <p:cNvSpPr>
            <a:spLocks noGrp="1"/>
          </p:cNvSpPr>
          <p:nvPr>
            <p:ph type="sldNum" sz="quarter" idx="5"/>
          </p:nvPr>
        </p:nvSpPr>
        <p:spPr/>
        <p:txBody>
          <a:bodyPr/>
          <a:lstStyle/>
          <a:p>
            <a:fld id="{DECAA2E9-0856-AD4C-9BF2-7E2825EBE618}" type="slidenum">
              <a:rPr lang="en-US" smtClean="0"/>
              <a:pPr/>
              <a:t>23</a:t>
            </a:fld>
            <a:endParaRPr lang="en-US" dirty="0"/>
          </a:p>
        </p:txBody>
      </p:sp>
    </p:spTree>
    <p:extLst>
      <p:ext uri="{BB962C8B-B14F-4D97-AF65-F5344CB8AC3E}">
        <p14:creationId xmlns:p14="http://schemas.microsoft.com/office/powerpoint/2010/main" val="12968282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6290B-0F83-DA49-31C9-4EFA0D38F3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13EAF9-AE64-DCC2-9EE4-2C979C1814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7004B0-B540-7FD3-B03D-434671DA8F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1314C4-B38C-92BF-CEDC-736C89A7AD4C}"/>
              </a:ext>
            </a:extLst>
          </p:cNvPr>
          <p:cNvSpPr>
            <a:spLocks noGrp="1"/>
          </p:cNvSpPr>
          <p:nvPr>
            <p:ph type="sldNum" sz="quarter" idx="5"/>
          </p:nvPr>
        </p:nvSpPr>
        <p:spPr/>
        <p:txBody>
          <a:bodyPr/>
          <a:lstStyle/>
          <a:p>
            <a:fld id="{DECAA2E9-0856-AD4C-9BF2-7E2825EBE618}" type="slidenum">
              <a:rPr lang="en-US" smtClean="0"/>
              <a:t>24</a:t>
            </a:fld>
            <a:endParaRPr lang="en-US"/>
          </a:p>
        </p:txBody>
      </p:sp>
    </p:spTree>
    <p:extLst>
      <p:ext uri="{BB962C8B-B14F-4D97-AF65-F5344CB8AC3E}">
        <p14:creationId xmlns:p14="http://schemas.microsoft.com/office/powerpoint/2010/main" val="41965629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7B890-D104-AD67-FEE4-774D49158BBF}"/>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0B86AD1E-0966-2180-7FE2-FFE9D66BD3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0B81A33-21A6-7FCA-3A52-5839E90824E2}"/>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5" name="Footer Placeholder 4">
            <a:extLst>
              <a:ext uri="{FF2B5EF4-FFF2-40B4-BE49-F238E27FC236}">
                <a16:creationId xmlns:a16="http://schemas.microsoft.com/office/drawing/2014/main" id="{C7DA9A07-55FF-824F-99BE-A8233E74C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D7D70-75E3-A13F-2392-F4BC0B7904D0}"/>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120360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Round Same Side Corner Rectangle 6">
            <a:extLst>
              <a:ext uri="{FF2B5EF4-FFF2-40B4-BE49-F238E27FC236}">
                <a16:creationId xmlns:a16="http://schemas.microsoft.com/office/drawing/2014/main" id="{FCE8B8B9-C044-72A7-8BE6-362732DE14E4}"/>
              </a:ext>
            </a:extLst>
          </p:cNvPr>
          <p:cNvSpPr/>
          <p:nvPr userDrawn="1"/>
        </p:nvSpPr>
        <p:spPr>
          <a:xfrm rot="5400000">
            <a:off x="5305817" y="-5305819"/>
            <a:ext cx="927101" cy="11538737"/>
          </a:xfrm>
          <a:prstGeom prst="round2SameRect">
            <a:avLst>
              <a:gd name="adj1" fmla="val 48734"/>
              <a:gd name="adj2" fmla="val 0"/>
            </a:avLst>
          </a:prstGeom>
          <a:solidFill>
            <a:srgbClr val="154D9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pic>
        <p:nvPicPr>
          <p:cNvPr id="11" name="Picture 10">
            <a:extLst>
              <a:ext uri="{FF2B5EF4-FFF2-40B4-BE49-F238E27FC236}">
                <a16:creationId xmlns:a16="http://schemas.microsoft.com/office/drawing/2014/main" id="{3167270E-112A-7201-58CE-EC6CBDFE48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91285" y="140625"/>
            <a:ext cx="2013523" cy="645847"/>
          </a:xfrm>
          <a:prstGeom prst="rect">
            <a:avLst/>
          </a:prstGeom>
        </p:spPr>
      </p:pic>
      <p:cxnSp>
        <p:nvCxnSpPr>
          <p:cNvPr id="13" name="Straight Connector 12">
            <a:extLst>
              <a:ext uri="{FF2B5EF4-FFF2-40B4-BE49-F238E27FC236}">
                <a16:creationId xmlns:a16="http://schemas.microsoft.com/office/drawing/2014/main" id="{033EA805-B259-0E21-E388-7E7356AEC124}"/>
              </a:ext>
            </a:extLst>
          </p:cNvPr>
          <p:cNvCxnSpPr/>
          <p:nvPr userDrawn="1"/>
        </p:nvCxnSpPr>
        <p:spPr>
          <a:xfrm>
            <a:off x="2437182" y="140625"/>
            <a:ext cx="0" cy="643600"/>
          </a:xfrm>
          <a:prstGeom prst="line">
            <a:avLst/>
          </a:prstGeom>
          <a:ln w="19050" cap="rnd">
            <a:solidFill>
              <a:srgbClr val="7DA7D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FC9A60B-DD7C-2604-AC76-BA93E6D537C5}"/>
              </a:ext>
            </a:extLst>
          </p:cNvPr>
          <p:cNvSpPr>
            <a:spLocks noGrp="1"/>
          </p:cNvSpPr>
          <p:nvPr>
            <p:ph type="title" hasCustomPrompt="1"/>
          </p:nvPr>
        </p:nvSpPr>
        <p:spPr>
          <a:xfrm>
            <a:off x="2586823" y="247472"/>
            <a:ext cx="10515600" cy="494825"/>
          </a:xfrm>
        </p:spPr>
        <p:txBody>
          <a:bodyPr>
            <a:normAutofit/>
          </a:bodyPr>
          <a:lstStyle>
            <a:lvl1pPr>
              <a:defRPr sz="2800" b="1" i="0">
                <a:solidFill>
                  <a:schemeClr val="bg1"/>
                </a:solidFill>
                <a:latin typeface="Aptos Black" panose="020B0004020202020204" pitchFamily="34" charset="0"/>
                <a:cs typeface="Aharoni" panose="02010803020104030203" pitchFamily="2" charset="-79"/>
              </a:defRPr>
            </a:lvl1pPr>
          </a:lstStyle>
          <a:p>
            <a:r>
              <a:rPr lang="en-US" dirty="0"/>
              <a:t>Introducing:</a:t>
            </a:r>
          </a:p>
        </p:txBody>
      </p:sp>
    </p:spTree>
    <p:extLst>
      <p:ext uri="{BB962C8B-B14F-4D97-AF65-F5344CB8AC3E}">
        <p14:creationId xmlns:p14="http://schemas.microsoft.com/office/powerpoint/2010/main" val="2920827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9FAB3-9426-9ED3-9AA6-683A46A016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A249CE4-EA6C-145D-DE75-9BFD32FCD2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0313E6-FBE6-B676-079C-802DD9930CC9}"/>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5" name="Footer Placeholder 4">
            <a:extLst>
              <a:ext uri="{FF2B5EF4-FFF2-40B4-BE49-F238E27FC236}">
                <a16:creationId xmlns:a16="http://schemas.microsoft.com/office/drawing/2014/main" id="{28CA54C4-91AE-E8B1-6749-5BD69B6D0D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370E82-C9B5-423A-AD60-F499215FE430}"/>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4161221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4436-72AB-EC05-EAD2-404D481A79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C4018A-E4FA-4257-AE95-5A014BD3C5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407BDB-598F-BE58-671A-23612234FC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999A10A-CA9D-F761-B4EF-7E49D01D27AC}"/>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6" name="Footer Placeholder 5">
            <a:extLst>
              <a:ext uri="{FF2B5EF4-FFF2-40B4-BE49-F238E27FC236}">
                <a16:creationId xmlns:a16="http://schemas.microsoft.com/office/drawing/2014/main" id="{81791923-96C9-9E0F-1CAE-AE19AC7EFD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23604E-AF6C-5455-E213-1A014E303456}"/>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1315992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08DFF-5645-5739-CE8C-E0EF5E0A606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9C4217-B692-EB43-19D3-D562D65FFD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7E8F47-E75A-C1B7-6CD1-BBF31671F8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9E30FE-B836-F5F4-861B-EEFE97263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BB95FB-60C0-0CB9-1C36-0FD14115CE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7E8134-CA33-A531-DE1A-CBDE8D0FCE3A}"/>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8" name="Footer Placeholder 7">
            <a:extLst>
              <a:ext uri="{FF2B5EF4-FFF2-40B4-BE49-F238E27FC236}">
                <a16:creationId xmlns:a16="http://schemas.microsoft.com/office/drawing/2014/main" id="{52C60D5A-EB0C-B406-C306-BA8964754A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E4D2AA1-AC56-B1E3-9970-461D7B854C5F}"/>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1122290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44AD-B250-6769-5007-49E2F658EDA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F9136B-4DFB-D876-EF4C-FBE6EAB39BF5}"/>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4" name="Footer Placeholder 3">
            <a:extLst>
              <a:ext uri="{FF2B5EF4-FFF2-40B4-BE49-F238E27FC236}">
                <a16:creationId xmlns:a16="http://schemas.microsoft.com/office/drawing/2014/main" id="{69FB32AA-4DBD-FB00-BF1E-256D22D601A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276A117-F613-B42D-A492-CCD13E1C76EA}"/>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246521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ABE810-8B55-21EC-D866-A5C0D070E1B1}"/>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3" name="Footer Placeholder 2">
            <a:extLst>
              <a:ext uri="{FF2B5EF4-FFF2-40B4-BE49-F238E27FC236}">
                <a16:creationId xmlns:a16="http://schemas.microsoft.com/office/drawing/2014/main" id="{3958DCC7-8E79-2345-9D09-482AC5E822C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87542-97FF-1CC2-1802-034C22FD2717}"/>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335151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83B6-8DE9-CBD4-9580-B84EA14693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78AFF88-004D-84DF-A8A4-3FC43AB5CA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3249D06-1205-8FBB-4127-94E86708E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7F0FE5-8A9C-664A-4C1F-F98F6A0DE898}"/>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6" name="Footer Placeholder 5">
            <a:extLst>
              <a:ext uri="{FF2B5EF4-FFF2-40B4-BE49-F238E27FC236}">
                <a16:creationId xmlns:a16="http://schemas.microsoft.com/office/drawing/2014/main" id="{26A05BE0-72D1-E76A-8690-2AEF78B8EC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44B702-78D8-51E2-6A48-1E50747CDAFF}"/>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258579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006C8-EBAB-4FE7-3267-32E103FCFB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E33A57F-4435-7166-A2E6-3E0E3DB48E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11B58B-5521-738B-8A0C-7B95EC7257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555049-9393-B6F9-2E28-B9C0BE88E639}"/>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6" name="Footer Placeholder 5">
            <a:extLst>
              <a:ext uri="{FF2B5EF4-FFF2-40B4-BE49-F238E27FC236}">
                <a16:creationId xmlns:a16="http://schemas.microsoft.com/office/drawing/2014/main" id="{608FEB33-FF38-0579-FD97-444F48B7D4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985B3-EC71-3AAC-95E1-1DC23410F850}"/>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392538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1DB2B-7BA7-2343-CA4F-F96E4FE4B7A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73C01-558F-80C2-1373-73A73027E6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8A7F27-D8ED-C4E6-8E77-EEF5C87FEE18}"/>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5" name="Footer Placeholder 4">
            <a:extLst>
              <a:ext uri="{FF2B5EF4-FFF2-40B4-BE49-F238E27FC236}">
                <a16:creationId xmlns:a16="http://schemas.microsoft.com/office/drawing/2014/main" id="{98D31735-4928-C6DF-D2B8-415D4DCF8D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DAE319-FAB5-63AB-A60E-B6E726F05D87}"/>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497165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1EFEB5-1F11-58C5-BFF6-78F9FEF4B25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45C87BD-1650-D640-77A8-8CCA78C3F3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9258C8-C309-DFFF-10A7-683BFA9105D8}"/>
              </a:ext>
            </a:extLst>
          </p:cNvPr>
          <p:cNvSpPr>
            <a:spLocks noGrp="1"/>
          </p:cNvSpPr>
          <p:nvPr>
            <p:ph type="dt" sz="half" idx="10"/>
          </p:nvPr>
        </p:nvSpPr>
        <p:spPr/>
        <p:txBody>
          <a:bodyPr/>
          <a:lstStyle/>
          <a:p>
            <a:fld id="{59582439-AE7B-B14B-BA5B-FF7A5AE3EAF3}" type="datetimeFigureOut">
              <a:rPr lang="en-US" smtClean="0"/>
              <a:t>6/28/24</a:t>
            </a:fld>
            <a:endParaRPr lang="en-US"/>
          </a:p>
        </p:txBody>
      </p:sp>
      <p:sp>
        <p:nvSpPr>
          <p:cNvPr id="5" name="Footer Placeholder 4">
            <a:extLst>
              <a:ext uri="{FF2B5EF4-FFF2-40B4-BE49-F238E27FC236}">
                <a16:creationId xmlns:a16="http://schemas.microsoft.com/office/drawing/2014/main" id="{E4FBD5F9-FEE4-5FA6-08D6-2F2140C5CC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204AA0-4838-6208-4350-B9D773D94CE5}"/>
              </a:ext>
            </a:extLst>
          </p:cNvPr>
          <p:cNvSpPr>
            <a:spLocks noGrp="1"/>
          </p:cNvSpPr>
          <p:nvPr>
            <p:ph type="sldNum" sz="quarter" idx="12"/>
          </p:nvPr>
        </p:nvSpPr>
        <p:spPr/>
        <p:txBody>
          <a:bodyPr/>
          <a:lstStyle/>
          <a:p>
            <a:fld id="{77D93A7B-39A4-6248-9533-F52A7B268617}" type="slidenum">
              <a:rPr lang="en-US" smtClean="0"/>
              <a:t>‹#›</a:t>
            </a:fld>
            <a:endParaRPr lang="en-US"/>
          </a:p>
        </p:txBody>
      </p:sp>
    </p:spTree>
    <p:extLst>
      <p:ext uri="{BB962C8B-B14F-4D97-AF65-F5344CB8AC3E}">
        <p14:creationId xmlns:p14="http://schemas.microsoft.com/office/powerpoint/2010/main" val="3078616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DC330-50AF-8F71-52DE-17037182F9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880AC3E-1768-0786-6ADA-EF5B456974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13D965-19C5-5D34-D79F-2065798514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rial" panose="020B0604020202020204" pitchFamily="34" charset="0"/>
              </a:defRPr>
            </a:lvl1pPr>
          </a:lstStyle>
          <a:p>
            <a:fld id="{59582439-AE7B-B14B-BA5B-FF7A5AE3EAF3}" type="datetimeFigureOut">
              <a:rPr lang="en-US" smtClean="0"/>
              <a:pPr/>
              <a:t>6/28/24</a:t>
            </a:fld>
            <a:endParaRPr lang="en-US" dirty="0"/>
          </a:p>
        </p:txBody>
      </p:sp>
      <p:sp>
        <p:nvSpPr>
          <p:cNvPr id="5" name="Footer Placeholder 4">
            <a:extLst>
              <a:ext uri="{FF2B5EF4-FFF2-40B4-BE49-F238E27FC236}">
                <a16:creationId xmlns:a16="http://schemas.microsoft.com/office/drawing/2014/main" id="{5DDAE2B8-6EEB-157D-6CD1-96C531C8B0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rial" panose="020B0604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7BDE2DA3-2518-EFE4-7666-E0659CC589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panose="020B0604020202020204" pitchFamily="34" charset="0"/>
              </a:defRPr>
            </a:lvl1pPr>
          </a:lstStyle>
          <a:p>
            <a:fld id="{77D93A7B-39A4-6248-9533-F52A7B268617}" type="slidenum">
              <a:rPr lang="en-US" smtClean="0"/>
              <a:pPr/>
              <a:t>‹#›</a:t>
            </a:fld>
            <a:endParaRPr lang="en-US" dirty="0"/>
          </a:p>
        </p:txBody>
      </p:sp>
    </p:spTree>
    <p:extLst>
      <p:ext uri="{BB962C8B-B14F-4D97-AF65-F5344CB8AC3E}">
        <p14:creationId xmlns:p14="http://schemas.microsoft.com/office/powerpoint/2010/main" val="32547737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b="0" i="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2FB5F-16AA-D355-1BBC-0F9001FF70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E5BFE-B65C-0776-7E76-B1A59FAABAFD}"/>
              </a:ext>
            </a:extLst>
          </p:cNvPr>
          <p:cNvSpPr>
            <a:spLocks noGrp="1"/>
          </p:cNvSpPr>
          <p:nvPr>
            <p:ph type="ctrTitle"/>
          </p:nvPr>
        </p:nvSpPr>
        <p:spPr>
          <a:xfrm>
            <a:off x="3691463" y="1"/>
            <a:ext cx="4809070" cy="1081557"/>
          </a:xfrm>
        </p:spPr>
        <p:txBody>
          <a:bodyPr>
            <a:normAutofit/>
          </a:bodyPr>
          <a:lstStyle/>
          <a:p>
            <a:r>
              <a:rPr lang="en-US" sz="3600" b="1" spc="300" dirty="0">
                <a:solidFill>
                  <a:schemeClr val="bg1"/>
                </a:solidFill>
                <a:latin typeface="Aptos Black" panose="020B0004020202020204" pitchFamily="34" charset="0"/>
                <a:cs typeface="Aharoni" panose="02010803020104030203" pitchFamily="2" charset="-79"/>
              </a:rPr>
              <a:t>INTRODUCING:</a:t>
            </a:r>
          </a:p>
        </p:txBody>
      </p:sp>
      <p:sp>
        <p:nvSpPr>
          <p:cNvPr id="4" name="TextBox 3">
            <a:extLst>
              <a:ext uri="{FF2B5EF4-FFF2-40B4-BE49-F238E27FC236}">
                <a16:creationId xmlns:a16="http://schemas.microsoft.com/office/drawing/2014/main" id="{06E32409-8DD2-C4E7-748A-2E4A95433B0C}"/>
              </a:ext>
            </a:extLst>
          </p:cNvPr>
          <p:cNvSpPr txBox="1"/>
          <p:nvPr/>
        </p:nvSpPr>
        <p:spPr>
          <a:xfrm>
            <a:off x="3945464" y="3387034"/>
            <a:ext cx="4301072" cy="707886"/>
          </a:xfrm>
          <a:prstGeom prst="rect">
            <a:avLst/>
          </a:prstGeom>
          <a:noFill/>
        </p:spPr>
        <p:txBody>
          <a:bodyPr wrap="square" rtlCol="0">
            <a:spAutoFit/>
          </a:bodyPr>
          <a:lstStyle/>
          <a:p>
            <a:pPr algn="ctr"/>
            <a:r>
              <a:rPr lang="en-US" sz="4000" b="1" dirty="0">
                <a:solidFill>
                  <a:srgbClr val="164C97"/>
                </a:solidFill>
                <a:latin typeface="Aptos Black" panose="020B0004020202020204" pitchFamily="34" charset="0"/>
                <a:cs typeface="Aharoni" panose="02010803020104030203" pitchFamily="2" charset="-79"/>
              </a:rPr>
              <a:t>FINISHING WELL</a:t>
            </a:r>
          </a:p>
        </p:txBody>
      </p:sp>
      <p:sp>
        <p:nvSpPr>
          <p:cNvPr id="3" name="TextBox 2">
            <a:extLst>
              <a:ext uri="{FF2B5EF4-FFF2-40B4-BE49-F238E27FC236}">
                <a16:creationId xmlns:a16="http://schemas.microsoft.com/office/drawing/2014/main" id="{13E4B72D-3610-5FA4-156A-4475A8BA819B}"/>
              </a:ext>
            </a:extLst>
          </p:cNvPr>
          <p:cNvSpPr txBox="1"/>
          <p:nvPr/>
        </p:nvSpPr>
        <p:spPr>
          <a:xfrm>
            <a:off x="2123629" y="5938731"/>
            <a:ext cx="8289421" cy="461665"/>
          </a:xfrm>
          <a:prstGeom prst="rect">
            <a:avLst/>
          </a:prstGeom>
          <a:noFill/>
        </p:spPr>
        <p:txBody>
          <a:bodyPr wrap="square" rtlCol="0">
            <a:spAutoFit/>
          </a:bodyPr>
          <a:lstStyle/>
          <a:p>
            <a:pPr marL="0" marR="0" indent="0" algn="ctr" defTabSz="825500" rtl="0" fontAlgn="auto" latinLnBrk="0" hangingPunct="0">
              <a:spcBef>
                <a:spcPts val="0"/>
              </a:spcBef>
              <a:spcAft>
                <a:spcPts val="0"/>
              </a:spcAft>
              <a:buClrTx/>
              <a:buSzTx/>
              <a:buFontTx/>
              <a:buNone/>
              <a:tabLst/>
            </a:pPr>
            <a:r>
              <a:rPr kumimoji="0" lang="en-US" sz="1200" b="0" u="none" strike="noStrike" cap="none" spc="0" normalizeH="0" baseline="0" dirty="0">
                <a:ln>
                  <a:noFill/>
                </a:ln>
                <a:solidFill>
                  <a:srgbClr val="164C97"/>
                </a:solidFill>
                <a:effectLst/>
                <a:uFillTx/>
                <a:latin typeface="Arial" panose="020B0604020202020204" pitchFamily="34" charset="0"/>
                <a:cs typeface="Arial" panose="020B0604020202020204" pitchFamily="34" charset="0"/>
                <a:sym typeface="Helvetica Neue"/>
              </a:rPr>
              <a:t>Concepts and portions of this text have been taken from the </a:t>
            </a:r>
          </a:p>
          <a:p>
            <a:pPr marL="0" marR="0" indent="0" algn="ctr" defTabSz="825500" rtl="0" fontAlgn="auto" latinLnBrk="0" hangingPunct="0">
              <a:spcBef>
                <a:spcPts val="0"/>
              </a:spcBef>
              <a:spcAft>
                <a:spcPts val="0"/>
              </a:spcAft>
              <a:buClrTx/>
              <a:buSzTx/>
              <a:buFontTx/>
              <a:buNone/>
              <a:tabLst/>
            </a:pPr>
            <a:r>
              <a:rPr kumimoji="0" lang="en-US" sz="1200" b="0" u="none" strike="noStrike" cap="none" spc="0" normalizeH="0" baseline="0" dirty="0">
                <a:ln>
                  <a:noFill/>
                </a:ln>
                <a:solidFill>
                  <a:srgbClr val="164C97"/>
                </a:solidFill>
                <a:effectLst/>
                <a:uFillTx/>
                <a:latin typeface="Arial" panose="020B0604020202020204" pitchFamily="34" charset="0"/>
                <a:cs typeface="Arial" panose="020B0604020202020204" pitchFamily="34" charset="0"/>
                <a:sym typeface="Helvetica Neue"/>
              </a:rPr>
              <a:t>Charting Your Legacy Study and the Building Your Finances God’s Way Study </a:t>
            </a:r>
            <a:r>
              <a:rPr lang="en-US" sz="1200" b="0" dirty="0">
                <a:solidFill>
                  <a:srgbClr val="164C97"/>
                </a:solidFill>
                <a:latin typeface="Arial" panose="020B0604020202020204" pitchFamily="34" charset="0"/>
                <a:cs typeface="Arial" panose="020B0604020202020204" pitchFamily="34" charset="0"/>
              </a:rPr>
              <a:t>by Howard Dayton, Copyright 2017</a:t>
            </a:r>
            <a:r>
              <a:rPr kumimoji="0" lang="en-US" sz="1200" b="0" u="none" strike="noStrike" cap="none" spc="0" normalizeH="0" baseline="0" dirty="0">
                <a:ln>
                  <a:noFill/>
                </a:ln>
                <a:solidFill>
                  <a:srgbClr val="164C97"/>
                </a:solidFill>
                <a:effectLst/>
                <a:uFillTx/>
                <a:latin typeface="Arial" panose="020B0604020202020204" pitchFamily="34" charset="0"/>
                <a:cs typeface="Arial" panose="020B0604020202020204" pitchFamily="34" charset="0"/>
                <a:sym typeface="Helvetica Neue"/>
              </a:rPr>
              <a:t>.</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A6423FF-8C43-4036-F21D-B21C82D3BFB6}"/>
              </a:ext>
            </a:extLst>
          </p:cNvPr>
          <p:cNvSpPr txBox="1"/>
          <p:nvPr/>
        </p:nvSpPr>
        <p:spPr>
          <a:xfrm>
            <a:off x="5178750" y="1543223"/>
            <a:ext cx="2179177" cy="369332"/>
          </a:xfrm>
          <a:prstGeom prst="rect">
            <a:avLst/>
          </a:prstGeom>
          <a:noFill/>
        </p:spPr>
        <p:txBody>
          <a:bodyPr wrap="square" rtlCol="0">
            <a:spAutoFit/>
          </a:bodyPr>
          <a:lstStyle/>
          <a:p>
            <a:r>
              <a:rPr lang="en-US" dirty="0"/>
              <a:t>Insert company logo</a:t>
            </a:r>
          </a:p>
        </p:txBody>
      </p:sp>
    </p:spTree>
    <p:extLst>
      <p:ext uri="{BB962C8B-B14F-4D97-AF65-F5344CB8AC3E}">
        <p14:creationId xmlns:p14="http://schemas.microsoft.com/office/powerpoint/2010/main" val="2158695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Finishing Well Video</a:t>
            </a:r>
          </a:p>
        </p:txBody>
      </p:sp>
      <p:pic>
        <p:nvPicPr>
          <p:cNvPr id="3" name="Finishing Well- You Version" descr="Finishing Well- You Version">
            <a:hlinkClick r:id="" action="ppaction://media"/>
            <a:extLst>
              <a:ext uri="{FF2B5EF4-FFF2-40B4-BE49-F238E27FC236}">
                <a16:creationId xmlns:a16="http://schemas.microsoft.com/office/drawing/2014/main" id="{A8D19C86-C161-665E-D350-67F4DF61B59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02823" y="1470655"/>
            <a:ext cx="8014508" cy="450816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2234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Finishing Well - Paul</a:t>
            </a:r>
          </a:p>
        </p:txBody>
      </p:sp>
      <p:pic>
        <p:nvPicPr>
          <p:cNvPr id="4" name="Picture 3" descr="A black and white checkered surface&#10;&#10;Description automatically generated with low confidence">
            <a:extLst>
              <a:ext uri="{FF2B5EF4-FFF2-40B4-BE49-F238E27FC236}">
                <a16:creationId xmlns:a16="http://schemas.microsoft.com/office/drawing/2014/main" id="{DED10A67-27FA-EE56-1571-193FB70269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1532" y="1842051"/>
            <a:ext cx="4329582" cy="3543041"/>
          </a:xfrm>
          <a:prstGeom prst="rect">
            <a:avLst/>
          </a:prstGeom>
        </p:spPr>
      </p:pic>
      <p:sp>
        <p:nvSpPr>
          <p:cNvPr id="5" name="TextBox 4">
            <a:extLst>
              <a:ext uri="{FF2B5EF4-FFF2-40B4-BE49-F238E27FC236}">
                <a16:creationId xmlns:a16="http://schemas.microsoft.com/office/drawing/2014/main" id="{FC9EB72C-02BD-B5F8-8649-A664996F8A7A}"/>
              </a:ext>
            </a:extLst>
          </p:cNvPr>
          <p:cNvSpPr txBox="1"/>
          <p:nvPr/>
        </p:nvSpPr>
        <p:spPr>
          <a:xfrm>
            <a:off x="6192999" y="1521955"/>
            <a:ext cx="5306955" cy="508857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r>
              <a:rPr lang="en-US" sz="3600" b="0" dirty="0">
                <a:latin typeface="Arial" panose="020B0604020202020204" pitchFamily="34" charset="0"/>
                <a:cs typeface="Arial" panose="020B0604020202020204" pitchFamily="34" charset="0"/>
              </a:rPr>
              <a:t>“I consider my life worth nothing to me, if only I may finish the race and complete the task the Lord Jesus has given me.” </a:t>
            </a:r>
          </a:p>
          <a:p>
            <a:endParaRPr lang="en-US" sz="3600" b="0" dirty="0">
              <a:latin typeface="Arial" panose="020B0604020202020204" pitchFamily="34" charset="0"/>
              <a:cs typeface="Arial" panose="020B0604020202020204" pitchFamily="34" charset="0"/>
            </a:endParaRPr>
          </a:p>
          <a:p>
            <a:r>
              <a:rPr lang="en-US" sz="3600" b="0" dirty="0">
                <a:latin typeface="Arial" panose="020B0604020202020204" pitchFamily="34" charset="0"/>
                <a:cs typeface="Arial" panose="020B0604020202020204" pitchFamily="34" charset="0"/>
              </a:rPr>
              <a:t>- Acts 20:24</a:t>
            </a:r>
          </a:p>
          <a:p>
            <a:pPr marL="0" marR="0" indent="0" algn="ctr" defTabSz="825500" rtl="0" fontAlgn="auto" latinLnBrk="0" hangingPunct="0">
              <a:spcBef>
                <a:spcPts val="0"/>
              </a:spcBef>
              <a:spcAft>
                <a:spcPts val="0"/>
              </a:spcAft>
              <a:buClrTx/>
              <a:buSzTx/>
              <a:buFontTx/>
              <a:buNone/>
              <a:tabLst/>
            </a:pPr>
            <a:endParaRPr kumimoji="0" lang="en-US" sz="3600" b="1" i="0" u="none" strike="noStrike" cap="none" spc="0" normalizeH="0" baseline="0" dirty="0">
              <a:ln>
                <a:noFill/>
              </a:ln>
              <a:solidFill>
                <a:srgbClr val="000000"/>
              </a:solidFill>
              <a:effectLst/>
              <a:uFillTx/>
              <a:latin typeface="Arial" panose="020B0604020202020204" pitchFamily="34" charset="0"/>
              <a:ea typeface="Helvetica Neue"/>
              <a:cs typeface="Arial" panose="020B0604020202020204" pitchFamily="34" charset="0"/>
              <a:sym typeface="Helvetica Neue"/>
            </a:endParaRPr>
          </a:p>
        </p:txBody>
      </p:sp>
    </p:spTree>
    <p:extLst>
      <p:ext uri="{BB962C8B-B14F-4D97-AF65-F5344CB8AC3E}">
        <p14:creationId xmlns:p14="http://schemas.microsoft.com/office/powerpoint/2010/main" val="407639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Finishing Well is Difficult</a:t>
            </a:r>
          </a:p>
        </p:txBody>
      </p:sp>
      <p:pic>
        <p:nvPicPr>
          <p:cNvPr id="3" name="Picture 2" descr="A picture containing text, vector graphics&#10;&#10;Description automatically generated">
            <a:extLst>
              <a:ext uri="{FF2B5EF4-FFF2-40B4-BE49-F238E27FC236}">
                <a16:creationId xmlns:a16="http://schemas.microsoft.com/office/drawing/2014/main" id="{00470AF9-85A3-962D-A69E-DADC6185BD7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824446"/>
            <a:ext cx="8159730" cy="5033554"/>
          </a:xfrm>
          <a:prstGeom prst="rect">
            <a:avLst/>
          </a:prstGeom>
        </p:spPr>
      </p:pic>
      <p:sp>
        <p:nvSpPr>
          <p:cNvPr id="6" name="TextBox 5">
            <a:extLst>
              <a:ext uri="{FF2B5EF4-FFF2-40B4-BE49-F238E27FC236}">
                <a16:creationId xmlns:a16="http://schemas.microsoft.com/office/drawing/2014/main" id="{80BDF16A-9823-9200-3481-F3A8DF34B220}"/>
              </a:ext>
            </a:extLst>
          </p:cNvPr>
          <p:cNvSpPr txBox="1"/>
          <p:nvPr/>
        </p:nvSpPr>
        <p:spPr>
          <a:xfrm>
            <a:off x="6892202" y="1610377"/>
            <a:ext cx="5050971"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8000" u="none" strike="noStrike" cap="none" spc="0" normalizeH="0" baseline="0" dirty="0">
                <a:ln>
                  <a:noFill/>
                </a:ln>
                <a:solidFill>
                  <a:srgbClr val="000000"/>
                </a:solidFill>
                <a:effectLst/>
                <a:uFillTx/>
                <a:latin typeface="Arial Rounded MT Bold" panose="020F0704030504030204" pitchFamily="34" charset="0"/>
                <a:sym typeface="Helvetica Neue"/>
              </a:rPr>
              <a:t>2930</a:t>
            </a:r>
          </a:p>
        </p:txBody>
      </p:sp>
      <p:sp>
        <p:nvSpPr>
          <p:cNvPr id="7" name="TextBox 6">
            <a:extLst>
              <a:ext uri="{FF2B5EF4-FFF2-40B4-BE49-F238E27FC236}">
                <a16:creationId xmlns:a16="http://schemas.microsoft.com/office/drawing/2014/main" id="{077D6F7E-795F-F349-B667-23EAAD24B662}"/>
              </a:ext>
            </a:extLst>
          </p:cNvPr>
          <p:cNvSpPr txBox="1"/>
          <p:nvPr/>
        </p:nvSpPr>
        <p:spPr>
          <a:xfrm>
            <a:off x="8065679" y="2944075"/>
            <a:ext cx="2704011"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8000" dirty="0">
                <a:latin typeface="Arial Rounded MT Bold" panose="020F0704030504030204" pitchFamily="34" charset="0"/>
              </a:rPr>
              <a:t>100</a:t>
            </a:r>
            <a:endParaRPr kumimoji="0" lang="en-US" sz="8000" u="none" strike="noStrike" cap="none" spc="0" normalizeH="0" baseline="0" dirty="0">
              <a:ln>
                <a:noFill/>
              </a:ln>
              <a:solidFill>
                <a:srgbClr val="000000"/>
              </a:solidFill>
              <a:effectLst/>
              <a:uFillTx/>
              <a:latin typeface="Arial Rounded MT Bold" panose="020F0704030504030204" pitchFamily="34" charset="0"/>
              <a:sym typeface="Helvetica Neue"/>
            </a:endParaRPr>
          </a:p>
        </p:txBody>
      </p:sp>
      <p:sp>
        <p:nvSpPr>
          <p:cNvPr id="8" name="TextBox 7">
            <a:extLst>
              <a:ext uri="{FF2B5EF4-FFF2-40B4-BE49-F238E27FC236}">
                <a16:creationId xmlns:a16="http://schemas.microsoft.com/office/drawing/2014/main" id="{0B296B29-9DAD-B732-8FED-DF44CDD615C4}"/>
              </a:ext>
            </a:extLst>
          </p:cNvPr>
          <p:cNvSpPr txBox="1"/>
          <p:nvPr/>
        </p:nvSpPr>
        <p:spPr>
          <a:xfrm>
            <a:off x="8461920" y="4356149"/>
            <a:ext cx="1911531" cy="13336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8000" dirty="0">
                <a:latin typeface="Arial Rounded MT Bold" panose="020F0704030504030204" pitchFamily="34" charset="0"/>
              </a:rPr>
              <a:t>30</a:t>
            </a:r>
            <a:endParaRPr kumimoji="0" lang="en-US" sz="8000" u="none" strike="noStrike" cap="none" spc="0" normalizeH="0" baseline="0" dirty="0">
              <a:ln>
                <a:noFill/>
              </a:ln>
              <a:solidFill>
                <a:srgbClr val="000000"/>
              </a:solidFill>
              <a:effectLst/>
              <a:uFillTx/>
              <a:latin typeface="Arial Rounded MT Bold" panose="020F0704030504030204" pitchFamily="34" charset="0"/>
              <a:sym typeface="Helvetica Neue"/>
            </a:endParaRPr>
          </a:p>
        </p:txBody>
      </p:sp>
    </p:spTree>
    <p:extLst>
      <p:ext uri="{BB962C8B-B14F-4D97-AF65-F5344CB8AC3E}">
        <p14:creationId xmlns:p14="http://schemas.microsoft.com/office/powerpoint/2010/main" val="53532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Challenges to Finishing Well</a:t>
            </a:r>
          </a:p>
        </p:txBody>
      </p:sp>
      <p:pic>
        <p:nvPicPr>
          <p:cNvPr id="4" name="Picture 3" descr="Logo&#10;&#10;Description automatically generated with medium confidence">
            <a:extLst>
              <a:ext uri="{FF2B5EF4-FFF2-40B4-BE49-F238E27FC236}">
                <a16:creationId xmlns:a16="http://schemas.microsoft.com/office/drawing/2014/main" id="{D13295AD-291D-369A-E9CD-01591D9BD25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04457" y="1408870"/>
            <a:ext cx="5328378" cy="4805418"/>
          </a:xfrm>
          <a:prstGeom prst="rect">
            <a:avLst/>
          </a:prstGeom>
        </p:spPr>
      </p:pic>
    </p:spTree>
    <p:extLst>
      <p:ext uri="{BB962C8B-B14F-4D97-AF65-F5344CB8AC3E}">
        <p14:creationId xmlns:p14="http://schemas.microsoft.com/office/powerpoint/2010/main" val="2683725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Discontentment</a:t>
            </a:r>
          </a:p>
        </p:txBody>
      </p:sp>
      <p:pic>
        <p:nvPicPr>
          <p:cNvPr id="3" name="Picture 2">
            <a:extLst>
              <a:ext uri="{FF2B5EF4-FFF2-40B4-BE49-F238E27FC236}">
                <a16:creationId xmlns:a16="http://schemas.microsoft.com/office/drawing/2014/main" id="{A346F8B1-64B0-1DC7-22C3-F3173B18B7D5}"/>
              </a:ext>
            </a:extLst>
          </p:cNvPr>
          <p:cNvPicPr>
            <a:picLocks noChangeAspect="1"/>
          </p:cNvPicPr>
          <p:nvPr/>
        </p:nvPicPr>
        <p:blipFill>
          <a:blip r:embed="rId3"/>
          <a:stretch>
            <a:fillRect/>
          </a:stretch>
        </p:blipFill>
        <p:spPr>
          <a:xfrm>
            <a:off x="883558" y="2599166"/>
            <a:ext cx="5184359" cy="2661461"/>
          </a:xfrm>
          <a:prstGeom prst="rect">
            <a:avLst/>
          </a:prstGeom>
        </p:spPr>
      </p:pic>
      <p:sp>
        <p:nvSpPr>
          <p:cNvPr id="7" name="TextBox 6">
            <a:extLst>
              <a:ext uri="{FF2B5EF4-FFF2-40B4-BE49-F238E27FC236}">
                <a16:creationId xmlns:a16="http://schemas.microsoft.com/office/drawing/2014/main" id="{EE7EC69C-F878-76FB-D0AD-868FD728FF82}"/>
              </a:ext>
            </a:extLst>
          </p:cNvPr>
          <p:cNvSpPr txBox="1"/>
          <p:nvPr/>
        </p:nvSpPr>
        <p:spPr>
          <a:xfrm>
            <a:off x="7042151" y="2267413"/>
            <a:ext cx="4425950" cy="3426579"/>
          </a:xfrm>
          <a:prstGeom prst="rect">
            <a:avLst/>
          </a:prstGeom>
          <a:noFill/>
          <a:ln w="12700" cap="flat">
            <a:noFill/>
            <a:miter lim="400000"/>
          </a:ln>
          <a:effectLst/>
          <a:sp3d/>
        </p:spPr>
        <p:txBody>
          <a:bodyPr rot="0" spcFirstLastPara="1" vertOverflow="overflow" horzOverflow="overflow" vert="horz" wrap="square" lIns="50800" tIns="50800" rIns="50800" bIns="50800" numCol="1" spcCol="38100" rtlCol="0" anchor="ctr">
            <a:spAutoFit/>
          </a:bodyPr>
          <a:lstStyle/>
          <a:p>
            <a:pPr marL="0" marR="0" lvl="0" indent="0" algn="ctr" defTabSz="825500" eaLnBrk="1" fontAlgn="auto" latinLnBrk="0" hangingPunct="0">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solidFill>
                  <a:srgbClr val="211D1E"/>
                </a:solidFill>
                <a:effectLst/>
                <a:uLnTx/>
                <a:uFillTx/>
                <a:latin typeface="Arial" panose="020B0604020202020204" pitchFamily="34" charset="0"/>
                <a:cs typeface="Arial" panose="020B0604020202020204" pitchFamily="34" charset="0"/>
                <a:sym typeface="Helvetica Neue"/>
              </a:rPr>
              <a:t>“If we have food and covering, with these we shall be content.”  </a:t>
            </a:r>
          </a:p>
          <a:p>
            <a:pPr marL="0" marR="0" lvl="0" indent="0" algn="ctr" defTabSz="825500" eaLnBrk="1" fontAlgn="auto" latinLnBrk="0" hangingPunct="0">
              <a:lnSpc>
                <a:spcPct val="100000"/>
              </a:lnSpc>
              <a:spcBef>
                <a:spcPts val="0"/>
              </a:spcBef>
              <a:spcAft>
                <a:spcPts val="0"/>
              </a:spcAft>
              <a:buClrTx/>
              <a:buSzTx/>
              <a:buFontTx/>
              <a:buNone/>
              <a:tabLst/>
              <a:defRPr/>
            </a:pPr>
            <a:endParaRPr kumimoji="0" lang="en-US" sz="3600" b="0" i="0" u="none" strike="noStrike" kern="0" cap="none" spc="0" normalizeH="0" baseline="0" noProof="0" dirty="0">
              <a:ln>
                <a:noFill/>
              </a:ln>
              <a:solidFill>
                <a:srgbClr val="211D1E"/>
              </a:solidFill>
              <a:effectLst/>
              <a:uLnTx/>
              <a:uFillTx/>
              <a:latin typeface="Arial" panose="020B0604020202020204" pitchFamily="34" charset="0"/>
              <a:cs typeface="Arial" panose="020B0604020202020204" pitchFamily="34" charset="0"/>
              <a:sym typeface="Helvetica Neue"/>
            </a:endParaRPr>
          </a:p>
          <a:p>
            <a:pPr marL="0" marR="0" lvl="0" indent="0" algn="ctr" defTabSz="825500" eaLnBrk="1" fontAlgn="auto" latinLnBrk="0" hangingPunct="0">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solidFill>
                  <a:srgbClr val="211D1E"/>
                </a:solidFill>
                <a:effectLst/>
                <a:uLnTx/>
                <a:uFillTx/>
                <a:latin typeface="Arial" panose="020B0604020202020204" pitchFamily="34" charset="0"/>
                <a:cs typeface="Arial" panose="020B0604020202020204" pitchFamily="34" charset="0"/>
                <a:sym typeface="Helvetica Neue"/>
              </a:rPr>
              <a:t>- 1 Timothy 6:8</a:t>
            </a:r>
          </a:p>
          <a:p>
            <a:pPr marL="0" marR="0" lvl="0" indent="0" algn="ctr" defTabSz="825500" eaLnBrk="1" fontAlgn="auto" latinLnBrk="0" hangingPunct="0">
              <a:lnSpc>
                <a:spcPct val="100000"/>
              </a:lnSpc>
              <a:spcBef>
                <a:spcPts val="0"/>
              </a:spcBef>
              <a:spcAft>
                <a:spcPts val="0"/>
              </a:spcAft>
              <a:buClrTx/>
              <a:buSzTx/>
              <a:buFontTx/>
              <a:buNone/>
              <a:tabLst/>
              <a:defRPr/>
            </a:pPr>
            <a:endParaRPr kumimoji="0" lang="en-US" sz="3600" b="1"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endParaRPr>
          </a:p>
        </p:txBody>
      </p:sp>
    </p:spTree>
    <p:extLst>
      <p:ext uri="{BB962C8B-B14F-4D97-AF65-F5344CB8AC3E}">
        <p14:creationId xmlns:p14="http://schemas.microsoft.com/office/powerpoint/2010/main" val="2119583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Coveting &amp; Comparison</a:t>
            </a:r>
          </a:p>
        </p:txBody>
      </p:sp>
      <p:pic>
        <p:nvPicPr>
          <p:cNvPr id="4" name="Picture 3" descr="A picture containing toy, vector graphics&#10;&#10;Description automatically generated">
            <a:extLst>
              <a:ext uri="{FF2B5EF4-FFF2-40B4-BE49-F238E27FC236}">
                <a16:creationId xmlns:a16="http://schemas.microsoft.com/office/drawing/2014/main" id="{1AFD9275-4938-1A1F-BF4C-FEE9EC73AB1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25312" y="1924050"/>
            <a:ext cx="4811162" cy="3365500"/>
          </a:xfrm>
          <a:prstGeom prst="rect">
            <a:avLst/>
          </a:prstGeom>
        </p:spPr>
      </p:pic>
      <p:sp>
        <p:nvSpPr>
          <p:cNvPr id="5" name="TextBox 4">
            <a:extLst>
              <a:ext uri="{FF2B5EF4-FFF2-40B4-BE49-F238E27FC236}">
                <a16:creationId xmlns:a16="http://schemas.microsoft.com/office/drawing/2014/main" id="{6DD42B3D-97E1-4DC1-7A23-A71A4D47A2CC}"/>
              </a:ext>
            </a:extLst>
          </p:cNvPr>
          <p:cNvSpPr txBox="1"/>
          <p:nvPr/>
        </p:nvSpPr>
        <p:spPr>
          <a:xfrm>
            <a:off x="6413500" y="1807696"/>
            <a:ext cx="5441950" cy="4257576"/>
          </a:xfrm>
          <a:prstGeom prst="rect">
            <a:avLst/>
          </a:prstGeom>
          <a:noFill/>
          <a:ln w="12700" cap="flat">
            <a:noFill/>
            <a:miter lim="400000"/>
          </a:ln>
          <a:effectLst/>
          <a:sp3d/>
        </p:spPr>
        <p:txBody>
          <a:bodyPr rot="0" spcFirstLastPara="1" vertOverflow="overflow" horzOverflow="overflow" vert="horz" wrap="square" lIns="50800" tIns="50800" rIns="50800" bIns="50800" numCol="1" spcCol="38100" rtlCol="0" anchor="ctr">
            <a:spAutoFit/>
          </a:bodyPr>
          <a:lstStyle/>
          <a:p>
            <a:pPr marL="0" marR="0" lvl="0" indent="0" algn="ctr" defTabSz="825500" eaLnBrk="1" fontAlgn="auto" latinLnBrk="0" hangingPunct="0">
              <a:spcBef>
                <a:spcPts val="0"/>
              </a:spcBef>
              <a:spcAft>
                <a:spcPts val="0"/>
              </a:spcAft>
              <a:buClrTx/>
              <a:buSzTx/>
              <a:buFontTx/>
              <a:buNone/>
              <a:tabLst/>
              <a:defRPr/>
            </a:pPr>
            <a:r>
              <a:rPr kumimoji="0" lang="en-US" sz="3000" b="0" i="0" u="none" strike="noStrike" kern="0" cap="none" spc="0" normalizeH="0" baseline="0" noProof="0" dirty="0">
                <a:ln>
                  <a:noFill/>
                </a:ln>
                <a:solidFill>
                  <a:srgbClr val="211D1E"/>
                </a:solidFill>
                <a:effectLst/>
                <a:uLnTx/>
                <a:uFillTx/>
                <a:latin typeface="Arial" panose="020B0604020202020204" pitchFamily="34" charset="0"/>
                <a:cs typeface="Arial" panose="020B0604020202020204" pitchFamily="34" charset="0"/>
                <a:sym typeface="Helvetica Neue"/>
              </a:rPr>
              <a:t>“You shall not covet your neighbor’s house; you shall not covet your neighbor’s wife or his male servant or his female servant or his ox or his donkey or anything that belongs to your neighbor.” </a:t>
            </a:r>
          </a:p>
          <a:p>
            <a:pPr marL="0" marR="0" lvl="0" indent="0" algn="ctr" defTabSz="825500" eaLnBrk="1" fontAlgn="auto" latinLnBrk="0" hangingPunct="0">
              <a:spcBef>
                <a:spcPts val="0"/>
              </a:spcBef>
              <a:spcAft>
                <a:spcPts val="0"/>
              </a:spcAft>
              <a:buClrTx/>
              <a:buSzTx/>
              <a:buFontTx/>
              <a:buNone/>
              <a:tabLst/>
              <a:defRPr/>
            </a:pPr>
            <a:r>
              <a:rPr kumimoji="0" lang="en-US" sz="3000" b="0" i="0" u="none" strike="noStrike" kern="0" cap="none" spc="0" normalizeH="0" baseline="0" noProof="0" dirty="0">
                <a:ln>
                  <a:noFill/>
                </a:ln>
                <a:solidFill>
                  <a:srgbClr val="211D1E"/>
                </a:solidFill>
                <a:effectLst/>
                <a:uLnTx/>
                <a:uFillTx/>
                <a:latin typeface="Arial" panose="020B0604020202020204" pitchFamily="34" charset="0"/>
                <a:cs typeface="Arial" panose="020B0604020202020204" pitchFamily="34" charset="0"/>
                <a:sym typeface="Helvetica Neue"/>
              </a:rPr>
              <a:t>- Exodus 20:17</a:t>
            </a:r>
          </a:p>
          <a:p>
            <a:pPr marL="0" marR="0" lvl="0" indent="0" algn="ctr" defTabSz="825500" eaLnBrk="1" fontAlgn="auto" latinLnBrk="0" hangingPunct="0">
              <a:spcBef>
                <a:spcPts val="0"/>
              </a:spcBef>
              <a:spcAft>
                <a:spcPts val="0"/>
              </a:spcAft>
              <a:buClrTx/>
              <a:buSzTx/>
              <a:buFontTx/>
              <a:buNone/>
              <a:tabLst/>
              <a:defRPr/>
            </a:pPr>
            <a:endParaRPr kumimoji="0" lang="en-US" sz="3000" b="1" i="0" u="none" strike="noStrike" kern="0" cap="none" spc="0" normalizeH="0" baseline="0" noProof="0" dirty="0">
              <a:ln>
                <a:noFill/>
              </a:ln>
              <a:solidFill>
                <a:srgbClr val="000000"/>
              </a:solidFill>
              <a:effectLst/>
              <a:uLnTx/>
              <a:uFillTx/>
              <a:latin typeface="Arial" panose="020B0604020202020204" pitchFamily="34" charset="0"/>
              <a:ea typeface="Helvetica Neue"/>
              <a:cs typeface="Arial" panose="020B0604020202020204" pitchFamily="34" charset="0"/>
              <a:sym typeface="Helvetica Neue"/>
            </a:endParaRPr>
          </a:p>
        </p:txBody>
      </p:sp>
    </p:spTree>
    <p:extLst>
      <p:ext uri="{BB962C8B-B14F-4D97-AF65-F5344CB8AC3E}">
        <p14:creationId xmlns:p14="http://schemas.microsoft.com/office/powerpoint/2010/main" val="145872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Lifestyle</a:t>
            </a:r>
          </a:p>
        </p:txBody>
      </p:sp>
      <p:pic>
        <p:nvPicPr>
          <p:cNvPr id="3" name="Picture 2">
            <a:extLst>
              <a:ext uri="{FF2B5EF4-FFF2-40B4-BE49-F238E27FC236}">
                <a16:creationId xmlns:a16="http://schemas.microsoft.com/office/drawing/2014/main" id="{347C9DB1-AA80-F625-98CF-1FEB6420DDC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6050" y="1630013"/>
            <a:ext cx="5804423" cy="4173888"/>
          </a:xfrm>
          <a:prstGeom prst="rect">
            <a:avLst/>
          </a:prstGeom>
        </p:spPr>
      </p:pic>
      <p:sp>
        <p:nvSpPr>
          <p:cNvPr id="6" name="TextBox 5">
            <a:extLst>
              <a:ext uri="{FF2B5EF4-FFF2-40B4-BE49-F238E27FC236}">
                <a16:creationId xmlns:a16="http://schemas.microsoft.com/office/drawing/2014/main" id="{16F94126-FF73-196E-434A-F08A08C284E3}"/>
              </a:ext>
            </a:extLst>
          </p:cNvPr>
          <p:cNvSpPr txBox="1"/>
          <p:nvPr/>
        </p:nvSpPr>
        <p:spPr>
          <a:xfrm>
            <a:off x="6400273" y="2026393"/>
            <a:ext cx="5512327" cy="379591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algn="ctr"/>
            <a:r>
              <a:rPr lang="en-US" sz="3200" b="0" dirty="0">
                <a:latin typeface="Arial" panose="020B0604020202020204" pitchFamily="34" charset="0"/>
                <a:cs typeface="Arial" panose="020B0604020202020204" pitchFamily="34" charset="0"/>
              </a:rPr>
              <a:t>“Do not be conformed to this world—this age, </a:t>
            </a:r>
          </a:p>
          <a:p>
            <a:pPr algn="ctr"/>
            <a:r>
              <a:rPr lang="en-US" sz="3200" b="0" dirty="0">
                <a:latin typeface="Arial" panose="020B0604020202020204" pitchFamily="34" charset="0"/>
                <a:cs typeface="Arial" panose="020B0604020202020204" pitchFamily="34" charset="0"/>
              </a:rPr>
              <a:t>fashioned after and </a:t>
            </a:r>
          </a:p>
          <a:p>
            <a:pPr algn="ctr"/>
            <a:r>
              <a:rPr lang="en-US" sz="3200" b="0" dirty="0">
                <a:latin typeface="Arial" panose="020B0604020202020204" pitchFamily="34" charset="0"/>
                <a:cs typeface="Arial" panose="020B0604020202020204" pitchFamily="34" charset="0"/>
              </a:rPr>
              <a:t>adapted to its external, </a:t>
            </a:r>
          </a:p>
          <a:p>
            <a:pPr algn="ctr"/>
            <a:r>
              <a:rPr lang="en-US" sz="3200" b="0" dirty="0">
                <a:latin typeface="Arial" panose="020B0604020202020204" pitchFamily="34" charset="0"/>
                <a:cs typeface="Arial" panose="020B0604020202020204" pitchFamily="34" charset="0"/>
              </a:rPr>
              <a:t>superficial customs.” </a:t>
            </a:r>
          </a:p>
          <a:p>
            <a:pPr algn="ctr">
              <a:lnSpc>
                <a:spcPct val="150000"/>
              </a:lnSpc>
            </a:pPr>
            <a:r>
              <a:rPr lang="en-US" sz="3200" b="0" dirty="0">
                <a:latin typeface="Arial" panose="020B0604020202020204" pitchFamily="34" charset="0"/>
                <a:cs typeface="Arial" panose="020B0604020202020204" pitchFamily="34" charset="0"/>
              </a:rPr>
              <a:t>- Romans 12:2</a:t>
            </a:r>
          </a:p>
          <a:p>
            <a:pPr marL="0" marR="0" indent="0" algn="ctr" defTabSz="825500" rtl="0" fontAlgn="auto" latinLnBrk="0" hangingPunct="0">
              <a:lnSpc>
                <a:spcPct val="100000"/>
              </a:lnSpc>
              <a:spcBef>
                <a:spcPts val="0"/>
              </a:spcBef>
              <a:spcAft>
                <a:spcPts val="0"/>
              </a:spcAft>
              <a:buClrTx/>
              <a:buSzTx/>
              <a:buFontTx/>
              <a:buNone/>
              <a:tabLst/>
            </a:pPr>
            <a:endParaRPr kumimoji="0" lang="en-US" sz="3200" b="1" i="0" u="none" strike="noStrike" cap="none" spc="0" normalizeH="0" baseline="0" dirty="0">
              <a:ln>
                <a:noFill/>
              </a:ln>
              <a:solidFill>
                <a:srgbClr val="000000"/>
              </a:solidFill>
              <a:effectLst/>
              <a:uFillTx/>
              <a:latin typeface="Arial" panose="020B0604020202020204" pitchFamily="34" charset="0"/>
              <a:ea typeface="Helvetica Neue"/>
              <a:cs typeface="Arial" panose="020B0604020202020204" pitchFamily="34" charset="0"/>
              <a:sym typeface="Helvetica Neue"/>
            </a:endParaRPr>
          </a:p>
        </p:txBody>
      </p:sp>
    </p:spTree>
    <p:extLst>
      <p:ext uri="{BB962C8B-B14F-4D97-AF65-F5344CB8AC3E}">
        <p14:creationId xmlns:p14="http://schemas.microsoft.com/office/powerpoint/2010/main" val="170368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a:xfrm>
            <a:off x="2586823" y="247472"/>
            <a:ext cx="9306727" cy="494825"/>
          </a:xfrm>
        </p:spPr>
        <p:txBody>
          <a:bodyPr/>
          <a:lstStyle/>
          <a:p>
            <a:r>
              <a:rPr lang="en-US" dirty="0"/>
              <a:t>Debt</a:t>
            </a:r>
          </a:p>
        </p:txBody>
      </p:sp>
      <p:pic>
        <p:nvPicPr>
          <p:cNvPr id="4" name="Picture 3" descr="Graphical user interface&#10;&#10;Description automatically generated">
            <a:extLst>
              <a:ext uri="{FF2B5EF4-FFF2-40B4-BE49-F238E27FC236}">
                <a16:creationId xmlns:a16="http://schemas.microsoft.com/office/drawing/2014/main" id="{19D15A49-9900-A846-1719-01063A5A4C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2116208"/>
            <a:ext cx="5935144" cy="4741792"/>
          </a:xfrm>
          <a:prstGeom prst="rect">
            <a:avLst/>
          </a:prstGeom>
        </p:spPr>
      </p:pic>
      <p:sp>
        <p:nvSpPr>
          <p:cNvPr id="5" name="TextBox 4">
            <a:extLst>
              <a:ext uri="{FF2B5EF4-FFF2-40B4-BE49-F238E27FC236}">
                <a16:creationId xmlns:a16="http://schemas.microsoft.com/office/drawing/2014/main" id="{DB8ECF7A-B001-B4D2-EB5C-D9FF3EB2F7C8}"/>
              </a:ext>
            </a:extLst>
          </p:cNvPr>
          <p:cNvSpPr txBox="1"/>
          <p:nvPr/>
        </p:nvSpPr>
        <p:spPr>
          <a:xfrm>
            <a:off x="3180492" y="1427993"/>
            <a:ext cx="4445858" cy="87203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defTabSz="825500" rtl="0" fontAlgn="auto" latinLnBrk="0" hangingPunct="0">
              <a:lnSpc>
                <a:spcPct val="100000"/>
              </a:lnSpc>
              <a:spcBef>
                <a:spcPts val="0"/>
              </a:spcBef>
              <a:spcAft>
                <a:spcPts val="0"/>
              </a:spcAft>
              <a:buClrTx/>
              <a:buSzTx/>
              <a:buFontTx/>
              <a:buNone/>
              <a:tabLst/>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Debt is discouraged</a:t>
            </a:r>
          </a:p>
          <a:p>
            <a:pPr marL="0" marR="0" indent="0" defTabSz="825500" rtl="0" fontAlgn="auto" latinLnBrk="0" hangingPunct="0">
              <a:lnSpc>
                <a:spcPct val="100000"/>
              </a:lnSpc>
              <a:spcBef>
                <a:spcPts val="0"/>
              </a:spcBef>
              <a:spcAft>
                <a:spcPts val="0"/>
              </a:spcAft>
              <a:buClrTx/>
              <a:buSzTx/>
              <a:buFontTx/>
              <a:buNone/>
              <a:tabLst/>
            </a:pPr>
            <a:r>
              <a:rPr lang="en-US" b="0" dirty="0">
                <a:latin typeface="Arial" panose="020B0604020202020204" pitchFamily="34" charset="0"/>
                <a:cs typeface="Arial" panose="020B0604020202020204" pitchFamily="34" charset="0"/>
              </a:rPr>
              <a:t>(Romans 13:8)</a:t>
            </a:r>
            <a:endParaRPr kumimoji="0" lang="en-US"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7" name="TextBox 6">
            <a:extLst>
              <a:ext uri="{FF2B5EF4-FFF2-40B4-BE49-F238E27FC236}">
                <a16:creationId xmlns:a16="http://schemas.microsoft.com/office/drawing/2014/main" id="{A69D01FB-2F05-DC55-CA6A-6BE0B3B00FDE}"/>
              </a:ext>
            </a:extLst>
          </p:cNvPr>
          <p:cNvSpPr txBox="1"/>
          <p:nvPr/>
        </p:nvSpPr>
        <p:spPr>
          <a:xfrm>
            <a:off x="4768048" y="2430558"/>
            <a:ext cx="6318250" cy="87203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Debt considered a curse</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a:p>
            <a:pPr marL="0" marR="0" indent="0" defTabSz="825500" rtl="0" fontAlgn="auto" latinLnBrk="0" hangingPunct="0">
              <a:lnSpc>
                <a:spcPct val="100000"/>
              </a:lnSpc>
              <a:spcBef>
                <a:spcPts val="0"/>
              </a:spcBef>
              <a:spcAft>
                <a:spcPts val="0"/>
              </a:spcAft>
              <a:buClrTx/>
              <a:buSzTx/>
              <a:buFontTx/>
              <a:buNone/>
              <a:tabLst/>
            </a:pPr>
            <a:r>
              <a:rPr kumimoji="0" lang="en-US"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(Deuteronomy 28: 1-2, 12)</a:t>
            </a:r>
          </a:p>
        </p:txBody>
      </p:sp>
      <p:sp>
        <p:nvSpPr>
          <p:cNvPr id="8" name="TextBox 7">
            <a:extLst>
              <a:ext uri="{FF2B5EF4-FFF2-40B4-BE49-F238E27FC236}">
                <a16:creationId xmlns:a16="http://schemas.microsoft.com/office/drawing/2014/main" id="{3F11D772-FC2F-407A-423B-91F3B3F27FCE}"/>
              </a:ext>
            </a:extLst>
          </p:cNvPr>
          <p:cNvSpPr txBox="1"/>
          <p:nvPr/>
        </p:nvSpPr>
        <p:spPr>
          <a:xfrm>
            <a:off x="5544713" y="3788583"/>
            <a:ext cx="6882238" cy="87203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Don’t make a personal guarantee</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a:p>
            <a:pPr marL="0" marR="0" indent="0" defTabSz="825500" rtl="0" fontAlgn="auto" latinLnBrk="0" hangingPunct="0">
              <a:lnSpc>
                <a:spcPct val="100000"/>
              </a:lnSpc>
              <a:spcBef>
                <a:spcPts val="0"/>
              </a:spcBef>
              <a:spcAft>
                <a:spcPts val="0"/>
              </a:spcAft>
              <a:buClrTx/>
              <a:buSzTx/>
              <a:buFontTx/>
              <a:buNone/>
              <a:tabLst/>
            </a:pPr>
            <a:r>
              <a:rPr lang="en-US" sz="1600" b="0" dirty="0">
                <a:latin typeface="Arial" panose="020B0604020202020204" pitchFamily="34" charset="0"/>
                <a:cs typeface="Arial" panose="020B0604020202020204" pitchFamily="34" charset="0"/>
              </a:rPr>
              <a:t>(Proverbs 22:26-27)</a:t>
            </a:r>
            <a:endParaRPr kumimoji="0" lang="en-US" sz="16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9" name="TextBox 8">
            <a:extLst>
              <a:ext uri="{FF2B5EF4-FFF2-40B4-BE49-F238E27FC236}">
                <a16:creationId xmlns:a16="http://schemas.microsoft.com/office/drawing/2014/main" id="{FEFFAD13-51AF-B1D8-D655-6607BBD9BECF}"/>
              </a:ext>
            </a:extLst>
          </p:cNvPr>
          <p:cNvSpPr txBox="1"/>
          <p:nvPr/>
        </p:nvSpPr>
        <p:spPr>
          <a:xfrm>
            <a:off x="6421957" y="5098556"/>
            <a:ext cx="3693593" cy="87203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Don’t cosign</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a:p>
            <a:pPr marL="0" marR="0" indent="0" defTabSz="825500" rtl="0" fontAlgn="auto" latinLnBrk="0" hangingPunct="0">
              <a:lnSpc>
                <a:spcPct val="100000"/>
              </a:lnSpc>
              <a:spcBef>
                <a:spcPts val="0"/>
              </a:spcBef>
              <a:spcAft>
                <a:spcPts val="0"/>
              </a:spcAft>
              <a:buClrTx/>
              <a:buSzTx/>
              <a:buFontTx/>
              <a:buNone/>
              <a:tabLst/>
            </a:pPr>
            <a:r>
              <a:rPr lang="en-US" b="0" dirty="0">
                <a:latin typeface="Arial" panose="020B0604020202020204" pitchFamily="34" charset="0"/>
                <a:cs typeface="Arial" panose="020B0604020202020204" pitchFamily="34" charset="0"/>
              </a:rPr>
              <a:t>(Proverbs 17:8)</a:t>
            </a:r>
            <a:endParaRPr kumimoji="0" lang="en-US"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1047675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FF9BE-3B16-8AD9-4849-BF0A7CF3B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63803-5099-9C66-9023-8CDA6C80430C}"/>
              </a:ext>
            </a:extLst>
          </p:cNvPr>
          <p:cNvSpPr>
            <a:spLocks noGrp="1"/>
          </p:cNvSpPr>
          <p:nvPr>
            <p:ph type="title"/>
          </p:nvPr>
        </p:nvSpPr>
        <p:spPr/>
        <p:txBody>
          <a:bodyPr/>
          <a:lstStyle/>
          <a:p>
            <a:r>
              <a:rPr lang="en-US" dirty="0"/>
              <a:t>Debt</a:t>
            </a:r>
          </a:p>
        </p:txBody>
      </p:sp>
      <p:pic>
        <p:nvPicPr>
          <p:cNvPr id="4" name="Picture 3" descr="Graphical user interface&#10;&#10;Description automatically generated">
            <a:extLst>
              <a:ext uri="{FF2B5EF4-FFF2-40B4-BE49-F238E27FC236}">
                <a16:creationId xmlns:a16="http://schemas.microsoft.com/office/drawing/2014/main" id="{19D15A49-9900-A846-1719-01063A5A4C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2116208"/>
            <a:ext cx="5935144" cy="4741792"/>
          </a:xfrm>
          <a:prstGeom prst="rect">
            <a:avLst/>
          </a:prstGeom>
        </p:spPr>
      </p:pic>
      <p:sp>
        <p:nvSpPr>
          <p:cNvPr id="3" name="TextBox 2">
            <a:extLst>
              <a:ext uri="{FF2B5EF4-FFF2-40B4-BE49-F238E27FC236}">
                <a16:creationId xmlns:a16="http://schemas.microsoft.com/office/drawing/2014/main" id="{4DC40DE8-B654-B5FD-530F-F76A0749207F}"/>
              </a:ext>
            </a:extLst>
          </p:cNvPr>
          <p:cNvSpPr txBox="1"/>
          <p:nvPr/>
        </p:nvSpPr>
        <p:spPr>
          <a:xfrm>
            <a:off x="5238750" y="1537344"/>
            <a:ext cx="6546850" cy="478079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algn="ctr"/>
            <a:r>
              <a:rPr lang="en-US" sz="2800" b="0" dirty="0">
                <a:latin typeface="Arial" panose="020B0604020202020204" pitchFamily="34" charset="0"/>
                <a:cs typeface="Arial" panose="020B0604020202020204" pitchFamily="34" charset="0"/>
              </a:rPr>
              <a:t>We recommend establishing a goal that many would consider radical – that your cash rather than your ability to borrow be a governor on your lifestyle, investments, and business deals. </a:t>
            </a:r>
          </a:p>
          <a:p>
            <a:pPr algn="ctr"/>
            <a:endParaRPr lang="en-US" sz="4800" b="0" dirty="0">
              <a:latin typeface="Raleway" pitchFamily="2" charset="77"/>
            </a:endParaRPr>
          </a:p>
          <a:p>
            <a:pPr algn="ctr"/>
            <a:r>
              <a:rPr lang="en-US" sz="2800" b="0" dirty="0">
                <a:latin typeface="Arial" panose="020B0604020202020204" pitchFamily="34" charset="0"/>
                <a:cs typeface="Arial" panose="020B0604020202020204" pitchFamily="34" charset="0"/>
              </a:rPr>
              <a:t>One of your “boundaries in an ocean of choices” should be what you can afford without using debt.</a:t>
            </a:r>
          </a:p>
          <a:p>
            <a:pPr marL="0" marR="0" indent="0" algn="ctr" defTabSz="825500" rtl="0" fontAlgn="auto" latinLnBrk="0" hangingPunct="0">
              <a:lnSpc>
                <a:spcPct val="100000"/>
              </a:lnSpc>
              <a:spcBef>
                <a:spcPts val="0"/>
              </a:spcBef>
              <a:spcAft>
                <a:spcPts val="0"/>
              </a:spcAft>
              <a:buClrTx/>
              <a:buSzTx/>
              <a:buFontTx/>
              <a:buNone/>
              <a:tabLst/>
            </a:pPr>
            <a:endParaRPr kumimoji="0" lang="en-US" sz="3200" b="0" u="none" strike="noStrike" cap="none" spc="0" normalizeH="0" baseline="0" dirty="0">
              <a:ln>
                <a:noFill/>
              </a:ln>
              <a:solidFill>
                <a:srgbClr val="000000"/>
              </a:solidFill>
              <a:effectLst/>
              <a:uFillTx/>
              <a:latin typeface="Raleway" pitchFamily="2" charset="77"/>
              <a:sym typeface="Helvetica Neue"/>
            </a:endParaRPr>
          </a:p>
        </p:txBody>
      </p:sp>
    </p:spTree>
    <p:extLst>
      <p:ext uri="{BB962C8B-B14F-4D97-AF65-F5344CB8AC3E}">
        <p14:creationId xmlns:p14="http://schemas.microsoft.com/office/powerpoint/2010/main" val="287544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62A5D-4FDD-0764-0144-28114BFE3B6F}"/>
              </a:ext>
            </a:extLst>
          </p:cNvPr>
          <p:cNvSpPr>
            <a:spLocks noGrp="1"/>
          </p:cNvSpPr>
          <p:nvPr>
            <p:ph type="title"/>
          </p:nvPr>
        </p:nvSpPr>
        <p:spPr/>
        <p:txBody>
          <a:bodyPr/>
          <a:lstStyle/>
          <a:p>
            <a:r>
              <a:rPr lang="en-US" dirty="0"/>
              <a:t>Marital Dysfunction</a:t>
            </a:r>
          </a:p>
        </p:txBody>
      </p:sp>
      <p:pic>
        <p:nvPicPr>
          <p:cNvPr id="3" name="Picture 2" descr="A picture containing text, toy, doll, vector graphics&#10;&#10;Description automatically generated">
            <a:extLst>
              <a:ext uri="{FF2B5EF4-FFF2-40B4-BE49-F238E27FC236}">
                <a16:creationId xmlns:a16="http://schemas.microsoft.com/office/drawing/2014/main" id="{23B4C090-FA85-6D2A-4DD5-7FFE9E25B4C5}"/>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169526"/>
            <a:ext cx="5550568" cy="4518947"/>
          </a:xfrm>
          <a:prstGeom prst="rect">
            <a:avLst/>
          </a:prstGeom>
        </p:spPr>
      </p:pic>
      <p:sp>
        <p:nvSpPr>
          <p:cNvPr id="4" name="TextBox 3">
            <a:extLst>
              <a:ext uri="{FF2B5EF4-FFF2-40B4-BE49-F238E27FC236}">
                <a16:creationId xmlns:a16="http://schemas.microsoft.com/office/drawing/2014/main" id="{9CFC13D2-427D-709A-68E4-DA120BF2E05B}"/>
              </a:ext>
            </a:extLst>
          </p:cNvPr>
          <p:cNvSpPr txBox="1"/>
          <p:nvPr/>
        </p:nvSpPr>
        <p:spPr>
          <a:xfrm>
            <a:off x="6096000" y="1869597"/>
            <a:ext cx="5309939"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Love</a:t>
            </a:r>
            <a:r>
              <a:rPr kumimoji="0" lang="en-US" sz="3200" b="0" u="none" strike="noStrike" cap="none" spc="0" normalizeH="0" dirty="0">
                <a:ln>
                  <a:noFill/>
                </a:ln>
                <a:solidFill>
                  <a:srgbClr val="000000"/>
                </a:solidFill>
                <a:effectLst/>
                <a:uFillTx/>
                <a:latin typeface="Arial" panose="020B0604020202020204" pitchFamily="34" charset="0"/>
                <a:cs typeface="Arial" panose="020B0604020202020204" pitchFamily="34" charset="0"/>
                <a:sym typeface="Helvetica Neue"/>
              </a:rPr>
              <a:t> </a:t>
            </a: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(Ephesians 5:25)</a:t>
            </a:r>
          </a:p>
        </p:txBody>
      </p:sp>
      <p:sp>
        <p:nvSpPr>
          <p:cNvPr id="5" name="TextBox 4">
            <a:extLst>
              <a:ext uri="{FF2B5EF4-FFF2-40B4-BE49-F238E27FC236}">
                <a16:creationId xmlns:a16="http://schemas.microsoft.com/office/drawing/2014/main" id="{423979CE-236B-167B-398F-6597E6E6B63F}"/>
              </a:ext>
            </a:extLst>
          </p:cNvPr>
          <p:cNvSpPr txBox="1"/>
          <p:nvPr/>
        </p:nvSpPr>
        <p:spPr>
          <a:xfrm>
            <a:off x="6079991" y="3574390"/>
            <a:ext cx="5550568"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Respect</a:t>
            </a:r>
            <a:r>
              <a:rPr lang="en-US" sz="3200" dirty="0">
                <a:solidFill>
                  <a:srgbClr val="000000"/>
                </a:solidFill>
                <a:latin typeface="Arial" panose="020B0604020202020204" pitchFamily="34" charset="0"/>
                <a:cs typeface="Arial" panose="020B0604020202020204" pitchFamily="34" charset="0"/>
                <a:sym typeface="Helvetica Neue"/>
              </a:rPr>
              <a:t> </a:t>
            </a: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(Ephesians 5:33)</a:t>
            </a:r>
          </a:p>
        </p:txBody>
      </p:sp>
    </p:spTree>
    <p:extLst>
      <p:ext uri="{BB962C8B-B14F-4D97-AF65-F5344CB8AC3E}">
        <p14:creationId xmlns:p14="http://schemas.microsoft.com/office/powerpoint/2010/main" val="68270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1E71-6951-4604-AB9E-07E98107D1B7}"/>
              </a:ext>
            </a:extLst>
          </p:cNvPr>
          <p:cNvSpPr>
            <a:spLocks noGrp="1"/>
          </p:cNvSpPr>
          <p:nvPr>
            <p:ph type="title"/>
          </p:nvPr>
        </p:nvSpPr>
        <p:spPr/>
        <p:txBody>
          <a:bodyPr/>
          <a:lstStyle/>
          <a:p>
            <a:r>
              <a:rPr lang="en-US" dirty="0"/>
              <a:t>Marital Dysfunction</a:t>
            </a:r>
          </a:p>
        </p:txBody>
      </p:sp>
      <p:pic>
        <p:nvPicPr>
          <p:cNvPr id="3" name="Picture 2" descr="A group of people wearing clothing&#10;&#10;Description automatically generated with medium confidence">
            <a:extLst>
              <a:ext uri="{FF2B5EF4-FFF2-40B4-BE49-F238E27FC236}">
                <a16:creationId xmlns:a16="http://schemas.microsoft.com/office/drawing/2014/main" id="{F7DA81A2-9ADA-595B-03F6-4ACF2793DCD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7163" y="1322643"/>
            <a:ext cx="4619320" cy="4949820"/>
          </a:xfrm>
          <a:prstGeom prst="rect">
            <a:avLst/>
          </a:prstGeom>
        </p:spPr>
      </p:pic>
      <p:sp>
        <p:nvSpPr>
          <p:cNvPr id="4" name="TextBox 3">
            <a:extLst>
              <a:ext uri="{FF2B5EF4-FFF2-40B4-BE49-F238E27FC236}">
                <a16:creationId xmlns:a16="http://schemas.microsoft.com/office/drawing/2014/main" id="{4B60BFF5-CB01-9AEA-2544-4DEECDA07FF1}"/>
              </a:ext>
            </a:extLst>
          </p:cNvPr>
          <p:cNvSpPr txBox="1"/>
          <p:nvPr/>
        </p:nvSpPr>
        <p:spPr>
          <a:xfrm>
            <a:off x="5309937" y="1894576"/>
            <a:ext cx="5277852"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Modesto Manifesto</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6" name="TextBox 5">
            <a:extLst>
              <a:ext uri="{FF2B5EF4-FFF2-40B4-BE49-F238E27FC236}">
                <a16:creationId xmlns:a16="http://schemas.microsoft.com/office/drawing/2014/main" id="{A01AD6EC-8C78-ED21-8FF6-8406037ED61D}"/>
              </a:ext>
            </a:extLst>
          </p:cNvPr>
          <p:cNvSpPr txBox="1"/>
          <p:nvPr/>
        </p:nvSpPr>
        <p:spPr>
          <a:xfrm>
            <a:off x="5309937" y="4070872"/>
            <a:ext cx="7018354"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Covenant with your eyes </a:t>
            </a: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(Job</a:t>
            </a:r>
            <a:r>
              <a:rPr kumimoji="0" lang="en-US" sz="3200" b="0" u="none" strike="noStrike" cap="none" spc="0" normalizeH="0" dirty="0">
                <a:ln>
                  <a:noFill/>
                </a:ln>
                <a:solidFill>
                  <a:srgbClr val="000000"/>
                </a:solidFill>
                <a:effectLst/>
                <a:uFillTx/>
                <a:latin typeface="Arial" panose="020B0604020202020204" pitchFamily="34" charset="0"/>
                <a:cs typeface="Arial" panose="020B0604020202020204" pitchFamily="34" charset="0"/>
                <a:sym typeface="Helvetica Neue"/>
              </a:rPr>
              <a:t> 31:1)</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342139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32C4B-6A68-C369-B2BB-72E3494275BA}"/>
              </a:ext>
            </a:extLst>
          </p:cNvPr>
          <p:cNvSpPr>
            <a:spLocks noGrp="1"/>
          </p:cNvSpPr>
          <p:nvPr>
            <p:ph type="title"/>
          </p:nvPr>
        </p:nvSpPr>
        <p:spPr/>
        <p:txBody>
          <a:bodyPr/>
          <a:lstStyle/>
          <a:p>
            <a:r>
              <a:rPr lang="en-US" dirty="0"/>
              <a:t>Clarity of God’s Calling</a:t>
            </a:r>
          </a:p>
        </p:txBody>
      </p:sp>
      <p:pic>
        <p:nvPicPr>
          <p:cNvPr id="3" name="Picture 2">
            <a:extLst>
              <a:ext uri="{FF2B5EF4-FFF2-40B4-BE49-F238E27FC236}">
                <a16:creationId xmlns:a16="http://schemas.microsoft.com/office/drawing/2014/main" id="{704A4A5B-982F-7D16-727D-E24DEB693C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928891"/>
            <a:ext cx="7122695" cy="5929109"/>
          </a:xfrm>
          <a:prstGeom prst="rect">
            <a:avLst/>
          </a:prstGeom>
        </p:spPr>
      </p:pic>
      <p:sp>
        <p:nvSpPr>
          <p:cNvPr id="4" name="TextBox 3">
            <a:extLst>
              <a:ext uri="{FF2B5EF4-FFF2-40B4-BE49-F238E27FC236}">
                <a16:creationId xmlns:a16="http://schemas.microsoft.com/office/drawing/2014/main" id="{2F1051F2-CD5B-5BF8-2C54-1C9785270D90}"/>
              </a:ext>
            </a:extLst>
          </p:cNvPr>
          <p:cNvSpPr txBox="1"/>
          <p:nvPr/>
        </p:nvSpPr>
        <p:spPr>
          <a:xfrm>
            <a:off x="7122695" y="2946815"/>
            <a:ext cx="4089944" cy="964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You have a calling</a:t>
            </a:r>
          </a:p>
          <a:p>
            <a:pPr marL="0" marR="0" indent="0" algn="ctr" defTabSz="825500" rtl="0" fontAlgn="auto" latinLnBrk="0" hangingPunct="0">
              <a:lnSpc>
                <a:spcPct val="100000"/>
              </a:lnSpc>
              <a:spcBef>
                <a:spcPts val="0"/>
              </a:spcBef>
              <a:spcAft>
                <a:spcPts val="0"/>
              </a:spcAft>
              <a:buClrTx/>
              <a:buSzTx/>
              <a:buFontTx/>
              <a:buNone/>
              <a:tabLst/>
            </a:pPr>
            <a:r>
              <a:rPr lang="en-US" sz="2400" b="0" dirty="0">
                <a:latin typeface="Arial" panose="020B0604020202020204" pitchFamily="34" charset="0"/>
                <a:cs typeface="Arial" panose="020B0604020202020204" pitchFamily="34" charset="0"/>
              </a:rPr>
              <a:t>(Ephesians 2:10)</a:t>
            </a:r>
            <a:endParaRPr kumimoji="0" lang="en-US" sz="24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397090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32C4B-6A68-C369-B2BB-72E3494275BA}"/>
              </a:ext>
            </a:extLst>
          </p:cNvPr>
          <p:cNvSpPr>
            <a:spLocks noGrp="1"/>
          </p:cNvSpPr>
          <p:nvPr>
            <p:ph type="title"/>
          </p:nvPr>
        </p:nvSpPr>
        <p:spPr/>
        <p:txBody>
          <a:bodyPr/>
          <a:lstStyle/>
          <a:p>
            <a:r>
              <a:rPr lang="en-US" dirty="0"/>
              <a:t>Clarity of God’s Calling</a:t>
            </a:r>
          </a:p>
        </p:txBody>
      </p:sp>
      <p:pic>
        <p:nvPicPr>
          <p:cNvPr id="3" name="Picture 2">
            <a:extLst>
              <a:ext uri="{FF2B5EF4-FFF2-40B4-BE49-F238E27FC236}">
                <a16:creationId xmlns:a16="http://schemas.microsoft.com/office/drawing/2014/main" id="{704A4A5B-982F-7D16-727D-E24DEB693C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6884" y="928891"/>
            <a:ext cx="7122695" cy="5929109"/>
          </a:xfrm>
          <a:prstGeom prst="rect">
            <a:avLst/>
          </a:prstGeom>
        </p:spPr>
      </p:pic>
      <p:sp>
        <p:nvSpPr>
          <p:cNvPr id="9" name="TextBox 8">
            <a:extLst>
              <a:ext uri="{FF2B5EF4-FFF2-40B4-BE49-F238E27FC236}">
                <a16:creationId xmlns:a16="http://schemas.microsoft.com/office/drawing/2014/main" id="{14C615E6-A0F5-710C-5337-6861512C3C36}"/>
              </a:ext>
            </a:extLst>
          </p:cNvPr>
          <p:cNvSpPr txBox="1"/>
          <p:nvPr/>
        </p:nvSpPr>
        <p:spPr>
          <a:xfrm>
            <a:off x="6235519" y="1751360"/>
            <a:ext cx="5635636"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3200" b="1" u="none" strike="noStrike" cap="none" spc="0" normalizeH="0" baseline="0" dirty="0">
                <a:ln>
                  <a:noFill/>
                </a:ln>
                <a:effectLst/>
                <a:uFillTx/>
                <a:latin typeface="Arial" panose="020B0604020202020204" pitchFamily="34" charset="0"/>
                <a:cs typeface="Arial" panose="020B0604020202020204" pitchFamily="34" charset="0"/>
                <a:sym typeface="Helvetica Neue"/>
              </a:rPr>
              <a:t>Identifying Your Calling</a:t>
            </a:r>
          </a:p>
        </p:txBody>
      </p:sp>
      <p:sp>
        <p:nvSpPr>
          <p:cNvPr id="10" name="TextBox 9">
            <a:extLst>
              <a:ext uri="{FF2B5EF4-FFF2-40B4-BE49-F238E27FC236}">
                <a16:creationId xmlns:a16="http://schemas.microsoft.com/office/drawing/2014/main" id="{064BA09E-C4EE-CE1B-B4DF-D5FCABB8C079}"/>
              </a:ext>
            </a:extLst>
          </p:cNvPr>
          <p:cNvSpPr txBox="1"/>
          <p:nvPr/>
        </p:nvSpPr>
        <p:spPr>
          <a:xfrm>
            <a:off x="5806822" y="2737209"/>
            <a:ext cx="6493037"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God often provides few details</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11" name="TextBox 10">
            <a:extLst>
              <a:ext uri="{FF2B5EF4-FFF2-40B4-BE49-F238E27FC236}">
                <a16:creationId xmlns:a16="http://schemas.microsoft.com/office/drawing/2014/main" id="{C1CBF269-1BFE-0E79-219E-35A97B519111}"/>
              </a:ext>
            </a:extLst>
          </p:cNvPr>
          <p:cNvSpPr txBox="1"/>
          <p:nvPr/>
        </p:nvSpPr>
        <p:spPr>
          <a:xfrm>
            <a:off x="5741134" y="3808858"/>
            <a:ext cx="6624407"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May be o</a:t>
            </a: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ut of our comfort zone</a:t>
            </a:r>
          </a:p>
        </p:txBody>
      </p:sp>
      <p:sp>
        <p:nvSpPr>
          <p:cNvPr id="12" name="TextBox 11">
            <a:extLst>
              <a:ext uri="{FF2B5EF4-FFF2-40B4-BE49-F238E27FC236}">
                <a16:creationId xmlns:a16="http://schemas.microsoft.com/office/drawing/2014/main" id="{DE287AEE-680B-A546-2BA8-9F15D61BA1BE}"/>
              </a:ext>
            </a:extLst>
          </p:cNvPr>
          <p:cNvSpPr txBox="1"/>
          <p:nvPr/>
        </p:nvSpPr>
        <p:spPr>
          <a:xfrm>
            <a:off x="5671920" y="4880507"/>
            <a:ext cx="6762837"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Your calling requires obedience</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314365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linds(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D2945-FBFE-18D4-1220-2B1D32B297C4}"/>
              </a:ext>
            </a:extLst>
          </p:cNvPr>
          <p:cNvSpPr>
            <a:spLocks noGrp="1"/>
          </p:cNvSpPr>
          <p:nvPr>
            <p:ph type="title"/>
          </p:nvPr>
        </p:nvSpPr>
        <p:spPr/>
        <p:txBody>
          <a:bodyPr/>
          <a:lstStyle/>
          <a:p>
            <a:r>
              <a:rPr lang="en-US" dirty="0"/>
              <a:t>Retirement</a:t>
            </a:r>
          </a:p>
        </p:txBody>
      </p:sp>
      <p:sp>
        <p:nvSpPr>
          <p:cNvPr id="4" name="TextBox 3">
            <a:extLst>
              <a:ext uri="{FF2B5EF4-FFF2-40B4-BE49-F238E27FC236}">
                <a16:creationId xmlns:a16="http://schemas.microsoft.com/office/drawing/2014/main" id="{F336B608-0B35-E7A7-6E39-DD075AF9076D}"/>
              </a:ext>
            </a:extLst>
          </p:cNvPr>
          <p:cNvSpPr txBox="1"/>
          <p:nvPr/>
        </p:nvSpPr>
        <p:spPr>
          <a:xfrm>
            <a:off x="239256" y="1072906"/>
            <a:ext cx="5455692" cy="6258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kumimoji="0" lang="en-US" sz="3400" b="1"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What our culture says…</a:t>
            </a:r>
            <a:endParaRPr lang="en-US" sz="3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F7AE09-3A04-5D4E-9593-FA44D4B3DC5D}"/>
              </a:ext>
            </a:extLst>
          </p:cNvPr>
          <p:cNvSpPr txBox="1"/>
          <p:nvPr/>
        </p:nvSpPr>
        <p:spPr>
          <a:xfrm>
            <a:off x="782360" y="1778461"/>
            <a:ext cx="5313640" cy="45345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85800" lvl="3" indent="-685800" algn="l">
              <a:buFont typeface="Arial" panose="020B0604020202020204" pitchFamily="34" charset="0"/>
              <a:buChar char="•"/>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Relax</a:t>
            </a:r>
          </a:p>
          <a:p>
            <a:pPr marL="685800" lvl="3" indent="-685800" algn="l">
              <a:buFont typeface="Arial" panose="020B0604020202020204" pitchFamily="34" charset="0"/>
              <a:buChar char="•"/>
            </a:pPr>
            <a:endParaRPr lang="en-US" sz="3200" b="0" dirty="0">
              <a:latin typeface="Arial" panose="020B0604020202020204" pitchFamily="34" charset="0"/>
              <a:cs typeface="Arial" panose="020B0604020202020204" pitchFamily="34" charset="0"/>
            </a:endParaRPr>
          </a:p>
          <a:p>
            <a:pPr marL="685800" lvl="3" indent="-685800" algn="l">
              <a:buFont typeface="Arial" panose="020B0604020202020204" pitchFamily="34" charset="0"/>
              <a:buChar char="•"/>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Leisure</a:t>
            </a:r>
          </a:p>
          <a:p>
            <a:pPr marL="685800" lvl="3" indent="-685800" algn="l">
              <a:buFont typeface="Arial" panose="020B0604020202020204" pitchFamily="34" charset="0"/>
              <a:buChar char="•"/>
            </a:pPr>
            <a:endParaRPr lang="en-US" sz="3200" b="0" dirty="0">
              <a:latin typeface="Arial" panose="020B0604020202020204" pitchFamily="34" charset="0"/>
              <a:cs typeface="Arial" panose="020B0604020202020204" pitchFamily="34" charset="0"/>
            </a:endParaRPr>
          </a:p>
          <a:p>
            <a:pPr marL="685800" lvl="3" indent="-685800" algn="l">
              <a:buFont typeface="Arial" panose="020B0604020202020204" pitchFamily="34" charset="0"/>
              <a:buChar char="•"/>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Freedom</a:t>
            </a:r>
          </a:p>
          <a:p>
            <a:pPr marL="685800" lvl="3" indent="-685800" algn="l">
              <a:buFont typeface="Arial" panose="020B0604020202020204" pitchFamily="34" charset="0"/>
              <a:buChar char="•"/>
            </a:pPr>
            <a:endParaRPr lang="en-US" sz="3200" b="0" dirty="0">
              <a:latin typeface="Arial" panose="020B0604020202020204" pitchFamily="34" charset="0"/>
              <a:cs typeface="Arial" panose="020B0604020202020204" pitchFamily="34" charset="0"/>
            </a:endParaRPr>
          </a:p>
          <a:p>
            <a:pPr marL="685800" lvl="3" indent="-685800" algn="l">
              <a:buFont typeface="Arial" panose="020B0604020202020204" pitchFamily="34" charset="0"/>
              <a:buChar char="•"/>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Travel</a:t>
            </a:r>
          </a:p>
          <a:p>
            <a:pPr marL="0" lvl="3" algn="l"/>
            <a:endParaRPr lang="en-US" sz="3200" b="0" dirty="0">
              <a:latin typeface="Arial" panose="020B0604020202020204" pitchFamily="34" charset="0"/>
              <a:cs typeface="Arial" panose="020B0604020202020204" pitchFamily="34" charset="0"/>
            </a:endParaRPr>
          </a:p>
          <a:p>
            <a:pPr marL="685800" lvl="3" indent="-685800" algn="l">
              <a:buFont typeface="Arial" panose="020B0604020202020204" pitchFamily="34" charset="0"/>
              <a:buChar char="•"/>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Permanent Vacation</a:t>
            </a:r>
          </a:p>
        </p:txBody>
      </p:sp>
      <p:pic>
        <p:nvPicPr>
          <p:cNvPr id="6" name="Picture 5" descr="A picture containing text&#10;&#10;Description automatically generated">
            <a:extLst>
              <a:ext uri="{FF2B5EF4-FFF2-40B4-BE49-F238E27FC236}">
                <a16:creationId xmlns:a16="http://schemas.microsoft.com/office/drawing/2014/main" id="{7AFC7946-74B1-12D8-F3DB-C93557BC5A0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17896" y="987951"/>
            <a:ext cx="4848417" cy="5870049"/>
          </a:xfrm>
          <a:prstGeom prst="rect">
            <a:avLst/>
          </a:prstGeom>
        </p:spPr>
      </p:pic>
    </p:spTree>
    <p:extLst>
      <p:ext uri="{BB962C8B-B14F-4D97-AF65-F5344CB8AC3E}">
        <p14:creationId xmlns:p14="http://schemas.microsoft.com/office/powerpoint/2010/main" val="56842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D2945-FBFE-18D4-1220-2B1D32B297C4}"/>
              </a:ext>
            </a:extLst>
          </p:cNvPr>
          <p:cNvSpPr>
            <a:spLocks noGrp="1"/>
          </p:cNvSpPr>
          <p:nvPr>
            <p:ph type="title"/>
          </p:nvPr>
        </p:nvSpPr>
        <p:spPr/>
        <p:txBody>
          <a:bodyPr/>
          <a:lstStyle/>
          <a:p>
            <a:r>
              <a:rPr lang="en-US" dirty="0"/>
              <a:t>Retirement</a:t>
            </a:r>
          </a:p>
        </p:txBody>
      </p:sp>
      <p:sp>
        <p:nvSpPr>
          <p:cNvPr id="4" name="TextBox 3">
            <a:extLst>
              <a:ext uri="{FF2B5EF4-FFF2-40B4-BE49-F238E27FC236}">
                <a16:creationId xmlns:a16="http://schemas.microsoft.com/office/drawing/2014/main" id="{F336B608-0B35-E7A7-6E39-DD075AF9076D}"/>
              </a:ext>
            </a:extLst>
          </p:cNvPr>
          <p:cNvSpPr txBox="1"/>
          <p:nvPr/>
        </p:nvSpPr>
        <p:spPr>
          <a:xfrm>
            <a:off x="5065602" y="1072906"/>
            <a:ext cx="5455692" cy="6258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kumimoji="0" lang="en-US" sz="3400" b="1"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What </a:t>
            </a:r>
            <a:r>
              <a:rPr lang="en-US" sz="3400" b="1" dirty="0">
                <a:solidFill>
                  <a:srgbClr val="000000"/>
                </a:solidFill>
                <a:latin typeface="Arial" panose="020B0604020202020204" pitchFamily="34" charset="0"/>
                <a:cs typeface="Arial" panose="020B0604020202020204" pitchFamily="34" charset="0"/>
                <a:sym typeface="Helvetica Neue"/>
              </a:rPr>
              <a:t>the Bible </a:t>
            </a:r>
            <a:r>
              <a:rPr kumimoji="0" lang="en-US" sz="3400" b="1"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says…</a:t>
            </a:r>
            <a:endParaRPr lang="en-US" sz="3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F7AE09-3A04-5D4E-9593-FA44D4B3DC5D}"/>
              </a:ext>
            </a:extLst>
          </p:cNvPr>
          <p:cNvSpPr txBox="1"/>
          <p:nvPr/>
        </p:nvSpPr>
        <p:spPr>
          <a:xfrm>
            <a:off x="5065602" y="2029327"/>
            <a:ext cx="7014103" cy="434990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85800" lvl="3" indent="-685800">
              <a:buFont typeface="Arial" panose="020B0604020202020204" pitchFamily="34" charset="0"/>
              <a:buChar char="•"/>
            </a:pPr>
            <a:r>
              <a:rPr lang="en-US" sz="3000" dirty="0">
                <a:solidFill>
                  <a:srgbClr val="000000"/>
                </a:solidFill>
                <a:latin typeface="Arial" panose="020B0604020202020204" pitchFamily="34" charset="0"/>
                <a:cs typeface="Arial" panose="020B0604020202020204" pitchFamily="34" charset="0"/>
                <a:sym typeface="Helvetica Neue"/>
              </a:rPr>
              <a:t>Work is for our benefit </a:t>
            </a:r>
            <a:r>
              <a:rPr lang="en-US" sz="2000" dirty="0">
                <a:solidFill>
                  <a:srgbClr val="000000"/>
                </a:solidFill>
                <a:latin typeface="Arial" panose="020B0604020202020204" pitchFamily="34" charset="0"/>
                <a:cs typeface="Arial" panose="020B0604020202020204" pitchFamily="34" charset="0"/>
                <a:sym typeface="Helvetica Neue"/>
              </a:rPr>
              <a:t>(Genesis 2:15) </a:t>
            </a:r>
            <a:endParaRPr lang="en-US" sz="3200" dirty="0">
              <a:solidFill>
                <a:srgbClr val="000000"/>
              </a:solidFill>
              <a:latin typeface="Arial" panose="020B0604020202020204" pitchFamily="34" charset="0"/>
              <a:cs typeface="Arial" panose="020B0604020202020204" pitchFamily="34" charset="0"/>
              <a:sym typeface="Helvetica Neue"/>
            </a:endParaRPr>
          </a:p>
          <a:p>
            <a:pPr marL="685800" lvl="3" indent="-685800" algn="l">
              <a:buFont typeface="Arial" panose="020B0604020202020204" pitchFamily="34" charset="0"/>
              <a:buChar char="•"/>
            </a:pPr>
            <a:endParaRPr lang="en-US" sz="3200" b="0" dirty="0">
              <a:latin typeface="Arial" panose="020B0604020202020204" pitchFamily="34" charset="0"/>
              <a:cs typeface="Arial" panose="020B0604020202020204" pitchFamily="34" charset="0"/>
            </a:endParaRPr>
          </a:p>
          <a:p>
            <a:pPr marL="685800" lvl="3" indent="-685800">
              <a:buFont typeface="Arial" panose="020B0604020202020204" pitchFamily="34" charset="0"/>
              <a:buChar char="•"/>
            </a:pPr>
            <a:r>
              <a:rPr lang="en-US" sz="3000" dirty="0">
                <a:latin typeface="Arial" panose="020B0604020202020204" pitchFamily="34" charset="0"/>
                <a:cs typeface="Arial" panose="020B0604020202020204" pitchFamily="34" charset="0"/>
              </a:rPr>
              <a:t>We work for the Lord </a:t>
            </a:r>
            <a:r>
              <a:rPr lang="en-US" sz="2000" dirty="0">
                <a:latin typeface="Arial" panose="020B0604020202020204" pitchFamily="34" charset="0"/>
                <a:cs typeface="Arial" panose="020B0604020202020204" pitchFamily="34" charset="0"/>
              </a:rPr>
              <a:t>(Colossians 3:23-24) </a:t>
            </a:r>
            <a:endParaRPr lang="en-US" sz="3200" dirty="0">
              <a:latin typeface="Arial" panose="020B0604020202020204" pitchFamily="34" charset="0"/>
              <a:cs typeface="Arial" panose="020B0604020202020204" pitchFamily="34" charset="0"/>
            </a:endParaRPr>
          </a:p>
          <a:p>
            <a:pPr marL="685800" lvl="3" indent="-685800" algn="l">
              <a:buFont typeface="Arial" panose="020B0604020202020204" pitchFamily="34" charset="0"/>
              <a:buChar char="•"/>
            </a:pPr>
            <a:endParaRPr lang="en-US" sz="3200" b="0" dirty="0">
              <a:latin typeface="Arial" panose="020B0604020202020204" pitchFamily="34" charset="0"/>
              <a:cs typeface="Arial" panose="020B0604020202020204" pitchFamily="34" charset="0"/>
            </a:endParaRPr>
          </a:p>
          <a:p>
            <a:pPr marL="685800" lvl="3" indent="-685800">
              <a:buFont typeface="Arial" panose="020B0604020202020204" pitchFamily="34" charset="0"/>
              <a:buChar char="•"/>
            </a:pPr>
            <a:r>
              <a:rPr lang="en-US" sz="3000" dirty="0">
                <a:solidFill>
                  <a:srgbClr val="000000"/>
                </a:solidFill>
                <a:latin typeface="Arial" panose="020B0604020202020204" pitchFamily="34" charset="0"/>
                <a:cs typeface="Arial" panose="020B0604020202020204" pitchFamily="34" charset="0"/>
                <a:sym typeface="Helvetica Neue"/>
              </a:rPr>
              <a:t>Work hard </a:t>
            </a:r>
            <a:r>
              <a:rPr lang="en-US" sz="2000" dirty="0">
                <a:solidFill>
                  <a:srgbClr val="000000"/>
                </a:solidFill>
                <a:latin typeface="Arial" panose="020B0604020202020204" pitchFamily="34" charset="0"/>
                <a:cs typeface="Arial" panose="020B0604020202020204" pitchFamily="34" charset="0"/>
                <a:sym typeface="Helvetica Neue"/>
              </a:rPr>
              <a:t>(Ecclesiastes 9:10)</a:t>
            </a:r>
          </a:p>
          <a:p>
            <a:pPr marL="685800" lvl="3" indent="-685800" algn="l">
              <a:buFont typeface="Arial" panose="020B0604020202020204" pitchFamily="34" charset="0"/>
              <a:buChar char="•"/>
            </a:pPr>
            <a:endParaRPr lang="en-US" sz="3000" b="0" dirty="0">
              <a:latin typeface="Arial" panose="020B0604020202020204" pitchFamily="34" charset="0"/>
              <a:cs typeface="Arial" panose="020B0604020202020204" pitchFamily="34" charset="0"/>
            </a:endParaRPr>
          </a:p>
          <a:p>
            <a:pPr marL="685800" lvl="3" indent="-685800">
              <a:buFont typeface="Arial" panose="020B0604020202020204" pitchFamily="34" charset="0"/>
              <a:buChar char="•"/>
            </a:pPr>
            <a:r>
              <a:rPr lang="en-US" sz="3000" dirty="0">
                <a:solidFill>
                  <a:srgbClr val="000000"/>
                </a:solidFill>
                <a:latin typeface="Arial" panose="020B0604020202020204" pitchFamily="34" charset="0"/>
                <a:cs typeface="Arial" panose="020B0604020202020204" pitchFamily="34" charset="0"/>
                <a:sym typeface="Helvetica Neue"/>
              </a:rPr>
              <a:t>Make sure to rest </a:t>
            </a:r>
            <a:r>
              <a:rPr lang="en-US" sz="2000" dirty="0">
                <a:solidFill>
                  <a:srgbClr val="000000"/>
                </a:solidFill>
                <a:latin typeface="Arial" panose="020B0604020202020204" pitchFamily="34" charset="0"/>
                <a:cs typeface="Arial" panose="020B0604020202020204" pitchFamily="34" charset="0"/>
                <a:sym typeface="Helvetica Neue"/>
              </a:rPr>
              <a:t>(Exodus 34:21)</a:t>
            </a:r>
          </a:p>
          <a:p>
            <a:pPr marL="0" lvl="3" algn="l"/>
            <a:endParaRPr lang="en-US" sz="3200" b="0" dirty="0">
              <a:latin typeface="Arial" panose="020B0604020202020204" pitchFamily="34" charset="0"/>
              <a:cs typeface="Arial" panose="020B0604020202020204" pitchFamily="34" charset="0"/>
            </a:endParaRPr>
          </a:p>
          <a:p>
            <a:pPr marL="685800" lvl="3" indent="-685800">
              <a:buFont typeface="Arial" panose="020B0604020202020204" pitchFamily="34" charset="0"/>
              <a:buChar char="•"/>
            </a:pPr>
            <a:r>
              <a:rPr lang="en-US" sz="3000" dirty="0">
                <a:solidFill>
                  <a:srgbClr val="000000"/>
                </a:solidFill>
                <a:latin typeface="Arial" panose="020B0604020202020204" pitchFamily="34" charset="0"/>
                <a:cs typeface="Arial" panose="020B0604020202020204" pitchFamily="34" charset="0"/>
                <a:sym typeface="Helvetica Neue"/>
              </a:rPr>
              <a:t>Retirement in the Bible </a:t>
            </a:r>
            <a:r>
              <a:rPr lang="en-US" sz="2000" dirty="0">
                <a:solidFill>
                  <a:srgbClr val="000000"/>
                </a:solidFill>
                <a:latin typeface="Arial" panose="020B0604020202020204" pitchFamily="34" charset="0"/>
                <a:cs typeface="Arial" panose="020B0604020202020204" pitchFamily="34" charset="0"/>
                <a:sym typeface="Helvetica Neue"/>
              </a:rPr>
              <a:t>(Numbers 8:24-26) </a:t>
            </a:r>
          </a:p>
        </p:txBody>
      </p:sp>
      <p:pic>
        <p:nvPicPr>
          <p:cNvPr id="3" name="Picture 2" descr="A group of people in clothing&#10;&#10;Description automatically generated with low confidence">
            <a:extLst>
              <a:ext uri="{FF2B5EF4-FFF2-40B4-BE49-F238E27FC236}">
                <a16:creationId xmlns:a16="http://schemas.microsoft.com/office/drawing/2014/main" id="{D7FA6336-5B41-4F4B-C4B8-2A21CD2E173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698718"/>
            <a:ext cx="4949048" cy="3980187"/>
          </a:xfrm>
          <a:prstGeom prst="rect">
            <a:avLst/>
          </a:prstGeom>
        </p:spPr>
      </p:pic>
    </p:spTree>
    <p:extLst>
      <p:ext uri="{BB962C8B-B14F-4D97-AF65-F5344CB8AC3E}">
        <p14:creationId xmlns:p14="http://schemas.microsoft.com/office/powerpoint/2010/main" val="130047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5B0B-0302-A242-5301-A446D1285A82}"/>
              </a:ext>
            </a:extLst>
          </p:cNvPr>
          <p:cNvSpPr>
            <a:spLocks noGrp="1"/>
          </p:cNvSpPr>
          <p:nvPr>
            <p:ph type="title"/>
          </p:nvPr>
        </p:nvSpPr>
        <p:spPr/>
        <p:txBody>
          <a:bodyPr/>
          <a:lstStyle/>
          <a:p>
            <a:r>
              <a:rPr lang="en-US" dirty="0"/>
              <a:t>Retirement – Invest Or…</a:t>
            </a:r>
          </a:p>
        </p:txBody>
      </p:sp>
      <p:pic>
        <p:nvPicPr>
          <p:cNvPr id="3" name="Picture 2" descr="A picture containing text, toy, vector graphics&#10;&#10;Description automatically generated">
            <a:extLst>
              <a:ext uri="{FF2B5EF4-FFF2-40B4-BE49-F238E27FC236}">
                <a16:creationId xmlns:a16="http://schemas.microsoft.com/office/drawing/2014/main" id="{AB812C56-8AE5-10FF-7706-6F9B2CB9D9B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309310" y="3617496"/>
            <a:ext cx="2277513" cy="2574756"/>
          </a:xfrm>
          <a:prstGeom prst="rect">
            <a:avLst/>
          </a:prstGeom>
        </p:spPr>
      </p:pic>
      <p:pic>
        <p:nvPicPr>
          <p:cNvPr id="4" name="Picture 3" descr="A picture containing text, vector graphics&#10;&#10;Description automatically generated">
            <a:extLst>
              <a:ext uri="{FF2B5EF4-FFF2-40B4-BE49-F238E27FC236}">
                <a16:creationId xmlns:a16="http://schemas.microsoft.com/office/drawing/2014/main" id="{7AC27CEB-CCB0-9E22-207B-582989DD34F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310062" y="2435903"/>
            <a:ext cx="8964185" cy="4174625"/>
          </a:xfrm>
          <a:prstGeom prst="rect">
            <a:avLst/>
          </a:prstGeom>
        </p:spPr>
      </p:pic>
    </p:spTree>
    <p:extLst>
      <p:ext uri="{BB962C8B-B14F-4D97-AF65-F5344CB8AC3E}">
        <p14:creationId xmlns:p14="http://schemas.microsoft.com/office/powerpoint/2010/main" val="41969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5B992-146D-E7B2-304F-74BB90A70F35}"/>
              </a:ext>
            </a:extLst>
          </p:cNvPr>
          <p:cNvSpPr>
            <a:spLocks noGrp="1"/>
          </p:cNvSpPr>
          <p:nvPr>
            <p:ph type="title"/>
          </p:nvPr>
        </p:nvSpPr>
        <p:spPr/>
        <p:txBody>
          <a:bodyPr/>
          <a:lstStyle/>
          <a:p>
            <a:r>
              <a:rPr lang="en-US" dirty="0"/>
              <a:t>Retirement – Consume?</a:t>
            </a:r>
          </a:p>
        </p:txBody>
      </p:sp>
      <p:pic>
        <p:nvPicPr>
          <p:cNvPr id="3" name="Picture 2" descr="Icon&#10;&#10;Description automatically generated">
            <a:extLst>
              <a:ext uri="{FF2B5EF4-FFF2-40B4-BE49-F238E27FC236}">
                <a16:creationId xmlns:a16="http://schemas.microsoft.com/office/drawing/2014/main" id="{4C26A726-4EB1-4808-A7B1-8BB99D0D12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46358" y="1572126"/>
            <a:ext cx="4299284" cy="4437971"/>
          </a:xfrm>
          <a:prstGeom prst="rect">
            <a:avLst/>
          </a:prstGeom>
        </p:spPr>
      </p:pic>
    </p:spTree>
    <p:extLst>
      <p:ext uri="{BB962C8B-B14F-4D97-AF65-F5344CB8AC3E}">
        <p14:creationId xmlns:p14="http://schemas.microsoft.com/office/powerpoint/2010/main" val="390879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C29B-C0AC-1CBD-3951-A7BE0C8A2208}"/>
              </a:ext>
            </a:extLst>
          </p:cNvPr>
          <p:cNvSpPr>
            <a:spLocks noGrp="1"/>
          </p:cNvSpPr>
          <p:nvPr>
            <p:ph type="title"/>
          </p:nvPr>
        </p:nvSpPr>
        <p:spPr/>
        <p:txBody>
          <a:bodyPr/>
          <a:lstStyle/>
          <a:p>
            <a:r>
              <a:rPr lang="en-US" dirty="0"/>
              <a:t>Retirement – Investment Results</a:t>
            </a:r>
          </a:p>
        </p:txBody>
      </p:sp>
      <p:sp>
        <p:nvSpPr>
          <p:cNvPr id="3" name="TextBox 2">
            <a:extLst>
              <a:ext uri="{FF2B5EF4-FFF2-40B4-BE49-F238E27FC236}">
                <a16:creationId xmlns:a16="http://schemas.microsoft.com/office/drawing/2014/main" id="{D467A606-66B2-EE42-5A7A-4707A7420BE3}"/>
              </a:ext>
            </a:extLst>
          </p:cNvPr>
          <p:cNvSpPr txBox="1"/>
          <p:nvPr/>
        </p:nvSpPr>
        <p:spPr>
          <a:xfrm>
            <a:off x="3761258" y="1143779"/>
            <a:ext cx="4669479"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3200" b="1" u="none" strike="noStrike" cap="none" spc="0" normalizeH="0" baseline="0" dirty="0">
                <a:ln>
                  <a:noFill/>
                </a:ln>
                <a:effectLst/>
                <a:uFillTx/>
                <a:latin typeface="Arial" panose="020B0604020202020204" pitchFamily="34" charset="0"/>
                <a:cs typeface="Arial" panose="020B0604020202020204" pitchFamily="34" charset="0"/>
                <a:sym typeface="Helvetica Neue"/>
              </a:rPr>
              <a:t>Eternal Rewards</a:t>
            </a:r>
          </a:p>
        </p:txBody>
      </p:sp>
      <p:pic>
        <p:nvPicPr>
          <p:cNvPr id="4" name="Picture 3" descr="A picture containing text&#10;&#10;Description automatically generated">
            <a:extLst>
              <a:ext uri="{FF2B5EF4-FFF2-40B4-BE49-F238E27FC236}">
                <a16:creationId xmlns:a16="http://schemas.microsoft.com/office/drawing/2014/main" id="{7269403C-5677-60F9-323B-766FC30E930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13134" y="1738814"/>
            <a:ext cx="8765729" cy="5119186"/>
          </a:xfrm>
          <a:prstGeom prst="rect">
            <a:avLst/>
          </a:prstGeom>
        </p:spPr>
      </p:pic>
    </p:spTree>
    <p:extLst>
      <p:ext uri="{BB962C8B-B14F-4D97-AF65-F5344CB8AC3E}">
        <p14:creationId xmlns:p14="http://schemas.microsoft.com/office/powerpoint/2010/main" val="28402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98626-2AD4-424D-265A-F03224B9129D}"/>
              </a:ext>
            </a:extLst>
          </p:cNvPr>
          <p:cNvSpPr>
            <a:spLocks noGrp="1"/>
          </p:cNvSpPr>
          <p:nvPr>
            <p:ph type="title"/>
          </p:nvPr>
        </p:nvSpPr>
        <p:spPr/>
        <p:txBody>
          <a:bodyPr/>
          <a:lstStyle/>
          <a:p>
            <a:r>
              <a:rPr lang="en-US" dirty="0"/>
              <a:t>How to Finish Well</a:t>
            </a:r>
          </a:p>
        </p:txBody>
      </p:sp>
      <p:pic>
        <p:nvPicPr>
          <p:cNvPr id="4" name="Picture 3" descr="Logo&#10;&#10;Description automatically generated">
            <a:extLst>
              <a:ext uri="{FF2B5EF4-FFF2-40B4-BE49-F238E27FC236}">
                <a16:creationId xmlns:a16="http://schemas.microsoft.com/office/drawing/2014/main" id="{7B7D9DE7-E389-0317-241E-AE35BFC20FB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5210" y="1596764"/>
            <a:ext cx="6013296" cy="4677008"/>
          </a:xfrm>
          <a:prstGeom prst="rect">
            <a:avLst/>
          </a:prstGeom>
        </p:spPr>
      </p:pic>
      <p:sp>
        <p:nvSpPr>
          <p:cNvPr id="5" name="TextBox 4">
            <a:extLst>
              <a:ext uri="{FF2B5EF4-FFF2-40B4-BE49-F238E27FC236}">
                <a16:creationId xmlns:a16="http://schemas.microsoft.com/office/drawing/2014/main" id="{098CBEB8-DC4A-6CB8-FECF-1E1D3100AB0E}"/>
              </a:ext>
            </a:extLst>
          </p:cNvPr>
          <p:cNvSpPr txBox="1"/>
          <p:nvPr/>
        </p:nvSpPr>
        <p:spPr>
          <a:xfrm>
            <a:off x="5871411" y="1573275"/>
            <a:ext cx="5609671"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Bible</a:t>
            </a:r>
            <a:r>
              <a:rPr kumimoji="0" lang="en-US" sz="3200" b="0" u="none" strike="noStrike" cap="none" spc="0" normalizeH="0" dirty="0">
                <a:ln>
                  <a:noFill/>
                </a:ln>
                <a:solidFill>
                  <a:srgbClr val="000000"/>
                </a:solidFill>
                <a:effectLst/>
                <a:uFillTx/>
                <a:latin typeface="Arial" panose="020B0604020202020204" pitchFamily="34" charset="0"/>
                <a:cs typeface="Arial" panose="020B0604020202020204" pitchFamily="34" charset="0"/>
                <a:sym typeface="Helvetica Neue"/>
              </a:rPr>
              <a:t> reading</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6" name="TextBox 5">
            <a:extLst>
              <a:ext uri="{FF2B5EF4-FFF2-40B4-BE49-F238E27FC236}">
                <a16:creationId xmlns:a16="http://schemas.microsoft.com/office/drawing/2014/main" id="{6B997188-316E-B452-0A58-E2209C202F2A}"/>
              </a:ext>
            </a:extLst>
          </p:cNvPr>
          <p:cNvSpPr txBox="1"/>
          <p:nvPr/>
        </p:nvSpPr>
        <p:spPr>
          <a:xfrm>
            <a:off x="6184231" y="2546421"/>
            <a:ext cx="4984028"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Prayer</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9" name="TextBox 8">
            <a:extLst>
              <a:ext uri="{FF2B5EF4-FFF2-40B4-BE49-F238E27FC236}">
                <a16:creationId xmlns:a16="http://schemas.microsoft.com/office/drawing/2014/main" id="{F55EA68D-71A5-4D2F-A42C-CAB1B2EBED13}"/>
              </a:ext>
            </a:extLst>
          </p:cNvPr>
          <p:cNvSpPr txBox="1"/>
          <p:nvPr/>
        </p:nvSpPr>
        <p:spPr>
          <a:xfrm>
            <a:off x="5994721" y="3513911"/>
            <a:ext cx="5363049"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Serving</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10" name="TextBox 9">
            <a:extLst>
              <a:ext uri="{FF2B5EF4-FFF2-40B4-BE49-F238E27FC236}">
                <a16:creationId xmlns:a16="http://schemas.microsoft.com/office/drawing/2014/main" id="{17993EF0-F378-83B5-0BD9-4A19B727A987}"/>
              </a:ext>
            </a:extLst>
          </p:cNvPr>
          <p:cNvSpPr txBox="1"/>
          <p:nvPr/>
        </p:nvSpPr>
        <p:spPr>
          <a:xfrm>
            <a:off x="5871411" y="4481401"/>
            <a:ext cx="5609671"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Fellowship</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2807972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linds(horizontal)">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98626-2AD4-424D-265A-F03224B9129D}"/>
              </a:ext>
            </a:extLst>
          </p:cNvPr>
          <p:cNvSpPr>
            <a:spLocks noGrp="1"/>
          </p:cNvSpPr>
          <p:nvPr>
            <p:ph type="title"/>
          </p:nvPr>
        </p:nvSpPr>
        <p:spPr/>
        <p:txBody>
          <a:bodyPr/>
          <a:lstStyle/>
          <a:p>
            <a:r>
              <a:rPr lang="en-US" dirty="0"/>
              <a:t>How to Finish Well</a:t>
            </a:r>
          </a:p>
        </p:txBody>
      </p:sp>
      <p:pic>
        <p:nvPicPr>
          <p:cNvPr id="4" name="Picture 3" descr="Logo&#10;&#10;Description automatically generated">
            <a:extLst>
              <a:ext uri="{FF2B5EF4-FFF2-40B4-BE49-F238E27FC236}">
                <a16:creationId xmlns:a16="http://schemas.microsoft.com/office/drawing/2014/main" id="{7B7D9DE7-E389-0317-241E-AE35BFC20FB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5210" y="1596764"/>
            <a:ext cx="6013296" cy="4677008"/>
          </a:xfrm>
          <a:prstGeom prst="rect">
            <a:avLst/>
          </a:prstGeom>
        </p:spPr>
      </p:pic>
      <p:sp>
        <p:nvSpPr>
          <p:cNvPr id="5" name="TextBox 4">
            <a:extLst>
              <a:ext uri="{FF2B5EF4-FFF2-40B4-BE49-F238E27FC236}">
                <a16:creationId xmlns:a16="http://schemas.microsoft.com/office/drawing/2014/main" id="{098CBEB8-DC4A-6CB8-FECF-1E1D3100AB0E}"/>
              </a:ext>
            </a:extLst>
          </p:cNvPr>
          <p:cNvSpPr txBox="1"/>
          <p:nvPr/>
        </p:nvSpPr>
        <p:spPr>
          <a:xfrm>
            <a:off x="5871409" y="1954941"/>
            <a:ext cx="5609671"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rPr>
              <a:t>Christian Books</a:t>
            </a:r>
          </a:p>
        </p:txBody>
      </p:sp>
      <p:sp>
        <p:nvSpPr>
          <p:cNvPr id="6" name="TextBox 5">
            <a:extLst>
              <a:ext uri="{FF2B5EF4-FFF2-40B4-BE49-F238E27FC236}">
                <a16:creationId xmlns:a16="http://schemas.microsoft.com/office/drawing/2014/main" id="{6B997188-316E-B452-0A58-E2209C202F2A}"/>
              </a:ext>
            </a:extLst>
          </p:cNvPr>
          <p:cNvSpPr txBox="1"/>
          <p:nvPr/>
        </p:nvSpPr>
        <p:spPr>
          <a:xfrm>
            <a:off x="6184231" y="3106926"/>
            <a:ext cx="4984028"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Accountability</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
        <p:nvSpPr>
          <p:cNvPr id="9" name="TextBox 8">
            <a:extLst>
              <a:ext uri="{FF2B5EF4-FFF2-40B4-BE49-F238E27FC236}">
                <a16:creationId xmlns:a16="http://schemas.microsoft.com/office/drawing/2014/main" id="{F55EA68D-71A5-4D2F-A42C-CAB1B2EBED13}"/>
              </a:ext>
            </a:extLst>
          </p:cNvPr>
          <p:cNvSpPr txBox="1"/>
          <p:nvPr/>
        </p:nvSpPr>
        <p:spPr>
          <a:xfrm>
            <a:off x="5994721" y="4392173"/>
            <a:ext cx="5363049"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3200" b="0" dirty="0">
                <a:latin typeface="Arial" panose="020B0604020202020204" pitchFamily="34" charset="0"/>
                <a:cs typeface="Arial" panose="020B0604020202020204" pitchFamily="34" charset="0"/>
              </a:rPr>
              <a:t>Submitting to the Lord</a:t>
            </a:r>
            <a:endParaRPr kumimoji="0" lang="en-US" sz="3200" b="0" u="none" strike="noStrike" cap="none" spc="0" normalizeH="0" baseline="0" dirty="0">
              <a:ln>
                <a:noFill/>
              </a:ln>
              <a:solidFill>
                <a:srgbClr val="000000"/>
              </a:solidFill>
              <a:effectLst/>
              <a:uFillTx/>
              <a:latin typeface="Arial" panose="020B0604020202020204" pitchFamily="34" charset="0"/>
              <a:cs typeface="Arial" panose="020B0604020202020204" pitchFamily="34" charset="0"/>
              <a:sym typeface="Helvetica Neue"/>
            </a:endParaRPr>
          </a:p>
        </p:txBody>
      </p:sp>
    </p:spTree>
    <p:extLst>
      <p:ext uri="{BB962C8B-B14F-4D97-AF65-F5344CB8AC3E}">
        <p14:creationId xmlns:p14="http://schemas.microsoft.com/office/powerpoint/2010/main" val="133147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A078-BE65-CA68-2307-72F6416D16A9}"/>
              </a:ext>
            </a:extLst>
          </p:cNvPr>
          <p:cNvSpPr>
            <a:spLocks noGrp="1"/>
          </p:cNvSpPr>
          <p:nvPr>
            <p:ph type="title"/>
          </p:nvPr>
        </p:nvSpPr>
        <p:spPr/>
        <p:txBody>
          <a:bodyPr/>
          <a:lstStyle/>
          <a:p>
            <a:r>
              <a:rPr lang="en-US" dirty="0"/>
              <a:t>Helping Others Finish Well</a:t>
            </a:r>
          </a:p>
        </p:txBody>
      </p:sp>
      <p:sp>
        <p:nvSpPr>
          <p:cNvPr id="4" name="TextBox 3">
            <a:extLst>
              <a:ext uri="{FF2B5EF4-FFF2-40B4-BE49-F238E27FC236}">
                <a16:creationId xmlns:a16="http://schemas.microsoft.com/office/drawing/2014/main" id="{3CAEE06B-C95F-15EE-AE34-45226DE0C190}"/>
              </a:ext>
            </a:extLst>
          </p:cNvPr>
          <p:cNvSpPr txBox="1"/>
          <p:nvPr/>
        </p:nvSpPr>
        <p:spPr>
          <a:xfrm>
            <a:off x="6798947" y="1915765"/>
            <a:ext cx="4959917" cy="302647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algn="ctr"/>
            <a:r>
              <a:rPr lang="en-US" sz="3200" b="0" dirty="0">
                <a:latin typeface="Arial" panose="020B0604020202020204" pitchFamily="34" charset="0"/>
                <a:cs typeface="Arial" panose="020B0604020202020204" pitchFamily="34" charset="0"/>
              </a:rPr>
              <a:t>“Well done, good and faithful servant… enter into the joy of your master!”</a:t>
            </a:r>
          </a:p>
          <a:p>
            <a:pPr algn="ctr"/>
            <a:endParaRPr lang="en-US" sz="3200" b="0" dirty="0">
              <a:latin typeface="Arial" panose="020B0604020202020204" pitchFamily="34" charset="0"/>
              <a:cs typeface="Arial" panose="020B0604020202020204" pitchFamily="34" charset="0"/>
            </a:endParaRPr>
          </a:p>
          <a:p>
            <a:pPr algn="ctr"/>
            <a:r>
              <a:rPr lang="en-US" sz="3200" b="0" dirty="0">
                <a:latin typeface="Arial" panose="020B0604020202020204" pitchFamily="34" charset="0"/>
                <a:cs typeface="Arial" panose="020B0604020202020204" pitchFamily="34" charset="0"/>
              </a:rPr>
              <a:t>-Matthew 25:23</a:t>
            </a:r>
          </a:p>
          <a:p>
            <a:pPr marL="0" marR="0" indent="0" algn="ctr" defTabSz="825500" rtl="0" fontAlgn="auto" latinLnBrk="0" hangingPunct="0">
              <a:lnSpc>
                <a:spcPct val="100000"/>
              </a:lnSpc>
              <a:spcBef>
                <a:spcPts val="0"/>
              </a:spcBef>
              <a:spcAft>
                <a:spcPts val="0"/>
              </a:spcAft>
              <a:buClrTx/>
              <a:buSzTx/>
              <a:buFontTx/>
              <a:buNone/>
              <a:tabLst/>
            </a:pPr>
            <a:endParaRPr kumimoji="0" lang="en-US"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pic>
        <p:nvPicPr>
          <p:cNvPr id="5" name="Picture 4">
            <a:extLst>
              <a:ext uri="{FF2B5EF4-FFF2-40B4-BE49-F238E27FC236}">
                <a16:creationId xmlns:a16="http://schemas.microsoft.com/office/drawing/2014/main" id="{D0281B0C-67D1-1CC3-43E7-94D6C3794B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513441"/>
            <a:ext cx="7363327" cy="5344559"/>
          </a:xfrm>
          <a:prstGeom prst="rect">
            <a:avLst/>
          </a:prstGeom>
        </p:spPr>
      </p:pic>
    </p:spTree>
    <p:extLst>
      <p:ext uri="{BB962C8B-B14F-4D97-AF65-F5344CB8AC3E}">
        <p14:creationId xmlns:p14="http://schemas.microsoft.com/office/powerpoint/2010/main" val="3902462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7D7B7-39C9-D0B7-E9AC-AFC027F94B92}"/>
              </a:ext>
            </a:extLst>
          </p:cNvPr>
          <p:cNvSpPr>
            <a:spLocks noGrp="1"/>
          </p:cNvSpPr>
          <p:nvPr>
            <p:ph type="title"/>
          </p:nvPr>
        </p:nvSpPr>
        <p:spPr/>
        <p:txBody>
          <a:bodyPr/>
          <a:lstStyle/>
          <a:p>
            <a:r>
              <a:rPr lang="en-US" dirty="0"/>
              <a:t>Next Steps</a:t>
            </a:r>
          </a:p>
        </p:txBody>
      </p:sp>
      <p:pic>
        <p:nvPicPr>
          <p:cNvPr id="3" name="Picture 2" descr="A picture containing histogram&#10;&#10;Description automatically generated">
            <a:extLst>
              <a:ext uri="{FF2B5EF4-FFF2-40B4-BE49-F238E27FC236}">
                <a16:creationId xmlns:a16="http://schemas.microsoft.com/office/drawing/2014/main" id="{F34450C0-4C8D-37AD-FB99-A050704CB07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7760" y="494884"/>
            <a:ext cx="9117417" cy="6582659"/>
          </a:xfrm>
          <a:prstGeom prst="rect">
            <a:avLst/>
          </a:prstGeom>
        </p:spPr>
      </p:pic>
    </p:spTree>
    <p:extLst>
      <p:ext uri="{BB962C8B-B14F-4D97-AF65-F5344CB8AC3E}">
        <p14:creationId xmlns:p14="http://schemas.microsoft.com/office/powerpoint/2010/main" val="3239728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686E13-DE64-2586-6409-2C1B2778673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53AA971-D7BA-CE4A-C3AF-2F0B8BDC207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67394" y="2166730"/>
            <a:ext cx="7739164" cy="2524540"/>
          </a:xfrm>
          <a:prstGeom prst="rect">
            <a:avLst/>
          </a:prstGeom>
        </p:spPr>
      </p:pic>
    </p:spTree>
    <p:extLst>
      <p:ext uri="{BB962C8B-B14F-4D97-AF65-F5344CB8AC3E}">
        <p14:creationId xmlns:p14="http://schemas.microsoft.com/office/powerpoint/2010/main" val="122185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72A5120-61A4-C44D-9682-168CE16768D9}">
  <we:reference id="wa200003706" version="1.1.0.0" store="en-US" storeType="OMEX"/>
  <we:alternateReferences>
    <we:reference id="wa200003706" version="1.1.0.0" store="WA20000370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821</TotalTime>
  <Words>4818</Words>
  <Application>Microsoft Macintosh PowerPoint</Application>
  <PresentationFormat>Widescreen</PresentationFormat>
  <Paragraphs>366</Paragraphs>
  <Slides>24</Slides>
  <Notes>24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Aptos Black</vt:lpstr>
      <vt:lpstr>Acherus Grotesque Regular</vt:lpstr>
      <vt:lpstr>Helvetica Neue</vt:lpstr>
      <vt:lpstr>Arial Rounded MT Bold</vt:lpstr>
      <vt:lpstr>Raleway</vt:lpstr>
      <vt:lpstr>Office Theme</vt:lpstr>
      <vt:lpstr>INTRODUCING:</vt:lpstr>
      <vt:lpstr>Finishing Well Video</vt:lpstr>
      <vt:lpstr>Finishing Well - Paul</vt:lpstr>
      <vt:lpstr>Finishing Well is Difficult</vt:lpstr>
      <vt:lpstr>Challenges to Finishing Well</vt:lpstr>
      <vt:lpstr>Discontentment</vt:lpstr>
      <vt:lpstr>Coveting &amp; Comparison</vt:lpstr>
      <vt:lpstr>Lifestyle</vt:lpstr>
      <vt:lpstr>Debt</vt:lpstr>
      <vt:lpstr>Debt</vt:lpstr>
      <vt:lpstr>Marital Dysfunction</vt:lpstr>
      <vt:lpstr>Marital Dysfunction</vt:lpstr>
      <vt:lpstr>Clarity of God’s Calling</vt:lpstr>
      <vt:lpstr>Clarity of God’s Calling</vt:lpstr>
      <vt:lpstr>Retirement</vt:lpstr>
      <vt:lpstr>Retirement</vt:lpstr>
      <vt:lpstr>Retirement – Invest Or…</vt:lpstr>
      <vt:lpstr>Retirement – Consume?</vt:lpstr>
      <vt:lpstr>Retirement – Investment Results</vt:lpstr>
      <vt:lpstr>How to Finish Well</vt:lpstr>
      <vt:lpstr>How to Finish Well</vt:lpstr>
      <vt:lpstr>Helping Others Finish Well</vt:lpstr>
      <vt:lpstr>Next Steps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Nicholson</dc:creator>
  <cp:lastModifiedBy>Jamie Bain</cp:lastModifiedBy>
  <cp:revision>32</cp:revision>
  <dcterms:created xsi:type="dcterms:W3CDTF">2024-02-02T18:50:45Z</dcterms:created>
  <dcterms:modified xsi:type="dcterms:W3CDTF">2024-06-28T15:10:32Z</dcterms:modified>
</cp:coreProperties>
</file>