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32"/>
  </p:notesMasterIdLst>
  <p:sldIdLst>
    <p:sldId id="3470" r:id="rId5"/>
    <p:sldId id="260" r:id="rId6"/>
    <p:sldId id="261" r:id="rId7"/>
    <p:sldId id="262" r:id="rId8"/>
    <p:sldId id="295" r:id="rId9"/>
    <p:sldId id="296" r:id="rId10"/>
    <p:sldId id="298" r:id="rId11"/>
    <p:sldId id="299" r:id="rId12"/>
    <p:sldId id="285" r:id="rId13"/>
    <p:sldId id="286" r:id="rId14"/>
    <p:sldId id="287" r:id="rId15"/>
    <p:sldId id="288" r:id="rId16"/>
    <p:sldId id="3465" r:id="rId17"/>
    <p:sldId id="289" r:id="rId18"/>
    <p:sldId id="302" r:id="rId19"/>
    <p:sldId id="290" r:id="rId20"/>
    <p:sldId id="301" r:id="rId21"/>
    <p:sldId id="3466" r:id="rId22"/>
    <p:sldId id="306" r:id="rId23"/>
    <p:sldId id="292" r:id="rId24"/>
    <p:sldId id="293" r:id="rId25"/>
    <p:sldId id="304" r:id="rId26"/>
    <p:sldId id="305" r:id="rId27"/>
    <p:sldId id="3467" r:id="rId28"/>
    <p:sldId id="307" r:id="rId29"/>
    <p:sldId id="274" r:id="rId30"/>
    <p:sldId id="3469" r:id="rId31"/>
  </p:sldIdLst>
  <p:sldSz cx="12192000" cy="6858000"/>
  <p:notesSz cx="7315200" cy="9601200"/>
  <p:embeddedFontLst>
    <p:embeddedFont>
      <p:font typeface="Aptos Black" panose="020B0004020202020204" pitchFamily="34" charset="0"/>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C97"/>
    <a:srgbClr val="7DA7D8"/>
    <a:srgbClr val="7DA7DA"/>
    <a:srgbClr val="154D98"/>
    <a:srgbClr val="354C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FF4604-8B25-604C-80AE-F002811F3BAD}" v="1" dt="2024-08-21T17:17:37.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58" autoAdjust="0"/>
    <p:restoredTop sz="88479" autoAdjust="0"/>
  </p:normalViewPr>
  <p:slideViewPr>
    <p:cSldViewPr snapToGrid="0">
      <p:cViewPr varScale="1">
        <p:scale>
          <a:sx n="103" d="100"/>
          <a:sy n="103" d="100"/>
        </p:scale>
        <p:origin x="4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b="0" i="0">
                <a:latin typeface="Arial" panose="020B0604020202020204" pitchFamily="34" charset="0"/>
              </a:defRPr>
            </a:lvl1pPr>
          </a:lstStyle>
          <a:p>
            <a:fld id="{ABA8EB91-9260-5849-AFE5-6C525E339A16}" type="datetimeFigureOut">
              <a:rPr lang="en-US" smtClean="0"/>
              <a:pPr/>
              <a:t>8/21/24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b="0" i="0">
                <a:latin typeface="Arial" panose="020B0604020202020204" pitchFamily="34" charset="0"/>
              </a:defRPr>
            </a:lvl1pPr>
          </a:lstStyle>
          <a:p>
            <a:fld id="{DECAA2E9-0856-AD4C-9BF2-7E2825EBE618}" type="slidenum">
              <a:rPr lang="en-US" smtClean="0"/>
              <a:pPr/>
              <a:t>‹#›</a:t>
            </a:fld>
            <a:endParaRPr lang="en-US" dirty="0"/>
          </a:p>
        </p:txBody>
      </p:sp>
    </p:spTree>
    <p:extLst>
      <p:ext uri="{BB962C8B-B14F-4D97-AF65-F5344CB8AC3E}">
        <p14:creationId xmlns:p14="http://schemas.microsoft.com/office/powerpoint/2010/main" val="2807616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F25E-4095-935A-FC14-C0EC1F58D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57F5C-65B8-667A-9936-7149B07FD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56FE9-CE8E-047E-27C8-8977F55955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856E6A-28AB-8796-A8B6-6443AAB2447E}"/>
              </a:ext>
            </a:extLst>
          </p:cNvPr>
          <p:cNvSpPr>
            <a:spLocks noGrp="1"/>
          </p:cNvSpPr>
          <p:nvPr>
            <p:ph type="sldNum" sz="quarter" idx="5"/>
          </p:nvPr>
        </p:nvSpPr>
        <p:spPr/>
        <p:txBody>
          <a:bodyPr/>
          <a:lstStyle/>
          <a:p>
            <a:fld id="{DECAA2E9-0856-AD4C-9BF2-7E2825EBE618}" type="slidenum">
              <a:rPr lang="en-US" smtClean="0"/>
              <a:t>1</a:t>
            </a:fld>
            <a:endParaRPr lang="en-US"/>
          </a:p>
        </p:txBody>
      </p:sp>
    </p:spTree>
    <p:extLst>
      <p:ext uri="{BB962C8B-B14F-4D97-AF65-F5344CB8AC3E}">
        <p14:creationId xmlns:p14="http://schemas.microsoft.com/office/powerpoint/2010/main" val="90647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211D1E"/>
                </a:solidFill>
                <a:effectLst/>
                <a:latin typeface="Aptos" panose="020B0004020202020204" pitchFamily="34" charset="0"/>
              </a:rPr>
              <a:t>When children start to receive an income, teach them to budget. Begin with a simple system consisting of three jars, labeled separately: GIVE, SAVE, and SPEND. The child distributes a portion of the income into each jar. Even a six-year-old can understand this method, because when the spend jar is empty, there’s no more money to spend! </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When children become teenagers, they should begin using a written budget — or train them to use one of the budgeting software or online programs that are available. During the training, teach shopping skills, the ability to distinguish needs from wants, and the importance of waiting on the Lord to provide. Warn him or her about the danger of impulse spending. </a:t>
            </a:r>
          </a:p>
          <a:p>
            <a:r>
              <a:rPr lang="en-US" dirty="0">
                <a:solidFill>
                  <a:srgbClr val="211D1E"/>
                </a:solidFill>
                <a:effectLst/>
                <a:latin typeface="Aptos" panose="020B0004020202020204" pitchFamily="34" charset="0"/>
              </a:rPr>
              <a:t>One valuable lesson you can teach children is to seek the Lord’s provision through prayer. We often rob ourselves of this opportunity by buying things or charging purchases without praying for the Lord to supply them.</a:t>
            </a:r>
          </a:p>
          <a:p>
            <a:endParaRPr lang="en-US" dirty="0"/>
          </a:p>
        </p:txBody>
      </p:sp>
    </p:spTree>
    <p:extLst>
      <p:ext uri="{BB962C8B-B14F-4D97-AF65-F5344CB8AC3E}">
        <p14:creationId xmlns:p14="http://schemas.microsoft.com/office/powerpoint/2010/main" val="3420455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211D1E"/>
                </a:solidFill>
                <a:effectLst/>
                <a:latin typeface="Aptos" panose="020B0004020202020204" pitchFamily="34" charset="0"/>
              </a:rPr>
              <a:t>SAVING AND INVESTING</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The habit of saving should begin as soon as the child receives an income. As children mature, expose them to various types of investments: stocks, bonds, etc. Also, teach children the benefits of compounding interest. If they grasp this concept and become faithful savers, they will enjoy financial stability as adults. Parents should demonstrate this by saving for something that will directly benefit the children. Use a graph the children can fill in so they can visually chart the progress of saving. </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Children should have both short-term and long-term saving goals. The younger the child, the more important the short-term goals are. To a four-year-old, a week seems like a lifetime to save for a purchase. They won’t understand saving for their future education, but they will get excited about saving for a small toy. </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This is also a great opportunity to open a savings or investment account with your child and to review it regularly to see and celebrate how much they are saving/investing.</a:t>
            </a:r>
          </a:p>
          <a:p>
            <a:endParaRPr lang="en-US" dirty="0"/>
          </a:p>
        </p:txBody>
      </p:sp>
    </p:spTree>
    <p:extLst>
      <p:ext uri="{BB962C8B-B14F-4D97-AF65-F5344CB8AC3E}">
        <p14:creationId xmlns:p14="http://schemas.microsoft.com/office/powerpoint/2010/main" val="4124774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211D1E"/>
                </a:solidFill>
                <a:effectLst/>
                <a:latin typeface="Aptos" panose="020B0004020202020204" pitchFamily="34" charset="0"/>
              </a:rPr>
              <a:t>There are three variables in compounding: the amount you save, the percentage rate you earn, and the length of time you save. </a:t>
            </a:r>
          </a:p>
          <a:p>
            <a:endParaRPr lang="en-US" dirty="0">
              <a:solidFill>
                <a:srgbClr val="211D1E"/>
              </a:solidFill>
              <a:effectLst/>
              <a:latin typeface="Aptos" panose="020B0004020202020204" pitchFamily="34" charset="0"/>
            </a:endParaRPr>
          </a:p>
          <a:p>
            <a:r>
              <a:rPr lang="en-US" dirty="0">
                <a:solidFill>
                  <a:srgbClr val="384FAF"/>
                </a:solidFill>
                <a:effectLst/>
                <a:latin typeface="Aptos" panose="020B0004020202020204" pitchFamily="34" charset="0"/>
              </a:rPr>
              <a:t>THE AMOUNT </a:t>
            </a:r>
            <a:r>
              <a:rPr lang="en-US" dirty="0">
                <a:solidFill>
                  <a:srgbClr val="211D1E"/>
                </a:solidFill>
                <a:effectLst/>
                <a:latin typeface="Aptos" panose="020B0004020202020204" pitchFamily="34" charset="0"/>
              </a:rPr>
              <a:t>The amount you save depends on your income and spending. We hope you will increase the amount available for saving as you learn God’s way of handling money. </a:t>
            </a:r>
          </a:p>
          <a:p>
            <a:endParaRPr lang="en-US" dirty="0">
              <a:solidFill>
                <a:srgbClr val="211D1E"/>
              </a:solidFill>
              <a:effectLst/>
              <a:latin typeface="Aptos" panose="020B0004020202020204" pitchFamily="34" charset="0"/>
            </a:endParaRPr>
          </a:p>
          <a:p>
            <a:r>
              <a:rPr lang="en-US" dirty="0">
                <a:solidFill>
                  <a:srgbClr val="384FAF"/>
                </a:solidFill>
                <a:effectLst/>
                <a:latin typeface="Aptos" panose="020B0004020202020204" pitchFamily="34" charset="0"/>
              </a:rPr>
              <a:t>RATE OF RETURN </a:t>
            </a:r>
            <a:r>
              <a:rPr lang="en-US" dirty="0">
                <a:solidFill>
                  <a:srgbClr val="211D1E"/>
                </a:solidFill>
                <a:effectLst/>
                <a:latin typeface="Aptos" panose="020B0004020202020204" pitchFamily="34" charset="0"/>
              </a:rPr>
              <a:t>The second variable is the rate you earn on an investment. The following table demonstrates how an investment of $1,000 a year grows at various rates. </a:t>
            </a:r>
          </a:p>
          <a:p>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As you can see, an increase in rate has a remarkable effect on the amount accumulated. A two percent increase almost doubles the total over 40 years. But since higher returns usually also carry higher risks, be careful not to shoot for unrealistic returns. </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384FAF"/>
                </a:solidFill>
                <a:effectLst/>
                <a:latin typeface="Aptos" panose="020B0004020202020204" pitchFamily="34" charset="0"/>
              </a:rPr>
              <a:t>TIME </a:t>
            </a:r>
            <a:r>
              <a:rPr lang="en-US" dirty="0">
                <a:solidFill>
                  <a:srgbClr val="211D1E"/>
                </a:solidFill>
                <a:effectLst/>
                <a:latin typeface="Aptos" panose="020B0004020202020204" pitchFamily="34" charset="0"/>
              </a:rPr>
              <a:t>Time is the third factor. Answer this: Who would accumulate more by age 65: Danielle who started saving $1,000 a year at age 21, saved for eight years, and then completely stopped; or Matt who saved $1,000 a year for 37 years starting at age 29? Both earned 10 percent. Is it Danielle who saved a total of $8,000 or Matt who saved $37,000? Incredibly, Danielle accumulated more because of the earlier start. Compounding is your friend, and the earlier you can start it working for you, the better. Start saving and investing today!</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211D1E"/>
              </a:solidFill>
              <a:effectLst/>
              <a:latin typeface="Aptos" panose="020B0004020202020204" pitchFamily="34" charset="0"/>
            </a:endParaRPr>
          </a:p>
          <a:p>
            <a:endParaRPr lang="en-US" dirty="0"/>
          </a:p>
        </p:txBody>
      </p:sp>
    </p:spTree>
    <p:extLst>
      <p:ext uri="{BB962C8B-B14F-4D97-AF65-F5344CB8AC3E}">
        <p14:creationId xmlns:p14="http://schemas.microsoft.com/office/powerpoint/2010/main" val="3127697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384FAF"/>
                </a:solidFill>
                <a:effectLst/>
                <a:latin typeface="Aptos" panose="020B0004020202020204" pitchFamily="34" charset="0"/>
              </a:rPr>
              <a:t>DEBT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384FAF"/>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Also teach how difficult it is to get out of debt. A father loaned his son and daughter money to buy bicycles. He drew up a credit agreement with a schedule for repayment of the loan including interest. After they went through the long process of paying off the loan, the family celebrated with a “mortgage burning” ceremony. The children appreciated those bikes more than any of their possessions. They also decided to avoid debt in the future. </a:t>
            </a:r>
          </a:p>
          <a:p>
            <a:endParaRPr lang="en-US" dirty="0"/>
          </a:p>
        </p:txBody>
      </p:sp>
    </p:spTree>
    <p:extLst>
      <p:ext uri="{BB962C8B-B14F-4D97-AF65-F5344CB8AC3E}">
        <p14:creationId xmlns:p14="http://schemas.microsoft.com/office/powerpoint/2010/main" val="2076884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384FAF"/>
                </a:solidFill>
                <a:effectLst/>
                <a:latin typeface="Aptos" panose="020B0004020202020204" pitchFamily="34" charset="0"/>
              </a:rPr>
              <a:t>DEBT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384FAF"/>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We need to understand the real cost of debt. Assume you have $5,560 in credit card debt at an 18 percent interest rate. This would cost you $1,000 in interest annually. Check out the chart above.</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You can see what lenders have known for a long time: the eye-popping impact of compounding interest working for them. If they earn 18 percent, they will accumulate more than $4 million on your $1,000 a year for 40 years! Is it any wonder credit card companies are eager for you to become one of their borrowers? </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Now compare the $40,000 you paid in interest over 40 years with the $527,039 you would have accumulated if you earned 10 percent on $1,000 each year. The monthly income on $527,039 earning 10 percent — without ever touching the principal — is $4,392! </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Debt has a much higher cost than many realize. Stop to consider this: When you assume debt of $5,560 and pay $1,000 a year in interest versus earning a 10 percent return on that $1000, it actually costs you $527,039 over 40 years. The next time you find yourself tempted to purchase something with debt, ask yourself if the long-term benefits of staying out of debt outweigh the short-term benefits of the purchase.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211D1E"/>
              </a:solidFill>
              <a:effectLst/>
              <a:latin typeface="Aptos" panose="020B0004020202020204" pitchFamily="34" charset="0"/>
            </a:endParaRPr>
          </a:p>
        </p:txBody>
      </p:sp>
    </p:spTree>
    <p:extLst>
      <p:ext uri="{BB962C8B-B14F-4D97-AF65-F5344CB8AC3E}">
        <p14:creationId xmlns:p14="http://schemas.microsoft.com/office/powerpoint/2010/main" val="3730396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384FAF"/>
                </a:solidFill>
                <a:effectLst/>
                <a:latin typeface="Aptos" panose="020B0004020202020204" pitchFamily="34" charset="0"/>
              </a:rPr>
              <a:t>GIVING</a:t>
            </a:r>
          </a:p>
          <a:p>
            <a:endParaRPr lang="en-US" dirty="0">
              <a:solidFill>
                <a:srgbClr val="384FAF"/>
              </a:solidFill>
              <a:effectLst/>
              <a:latin typeface="Aptos" panose="020B0004020202020204" pitchFamily="34" charset="0"/>
            </a:endParaRPr>
          </a:p>
          <a:p>
            <a:r>
              <a:rPr lang="en-US" dirty="0">
                <a:solidFill>
                  <a:srgbClr val="384FAF"/>
                </a:solidFill>
                <a:effectLst/>
                <a:latin typeface="Aptos" panose="020B0004020202020204" pitchFamily="34" charset="0"/>
              </a:rPr>
              <a:t> </a:t>
            </a:r>
            <a:r>
              <a:rPr lang="en-US" dirty="0">
                <a:solidFill>
                  <a:srgbClr val="211D1E"/>
                </a:solidFill>
                <a:effectLst/>
                <a:latin typeface="Aptos" panose="020B0004020202020204" pitchFamily="34" charset="0"/>
              </a:rPr>
              <a:t>The best time to establish the habit of giving is when you’re young. It’s helpful for children to give a portion of their gifts to a need they can see. For example, a child understands when the gift helps to buy food for a needy family he actually knows. </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Richard Halverson, the late U. S. Senate chaplain, gave his son, Chris, this heritage as a child. Chris gave money to support Kim, an orphan who had lost his sight during the Korean War. Chris was taught to feel that Kim was like an adopted brother. One Christmas, Chris bought Kim a harmonica. Kim cherished this gift from Chris and learned to play it well. As the years went by Kim became an evangelist, and his presentation of the gospel included playing the harmonica. </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Find out what your kid’s passions are as it relates to giving and help them see where they can give to that passion.</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When your child is a teenager, serving at the local homeless shelter or taking a mission trip to a developing country can be a powerful experience. Exposure to poverty can initiate a lifetime of giving to the needy. We also recommend a family time each week for dedicating that week’s gifts to the Lord. </a:t>
            </a:r>
          </a:p>
          <a:p>
            <a:endParaRPr lang="en-US" dirty="0">
              <a:solidFill>
                <a:srgbClr val="211D1E"/>
              </a:solidFill>
              <a:effectLst/>
              <a:latin typeface="Aptos" panose="020B0004020202020204" pitchFamily="34" charset="0"/>
            </a:endParaRPr>
          </a:p>
          <a:p>
            <a:endParaRPr lang="en-US" dirty="0">
              <a:solidFill>
                <a:srgbClr val="211D1E"/>
              </a:solidFill>
              <a:effectLst/>
              <a:latin typeface="Aptos" panose="020B0004020202020204" pitchFamily="34" charset="0"/>
            </a:endParaRPr>
          </a:p>
          <a:p>
            <a:endParaRPr lang="en-US" dirty="0"/>
          </a:p>
        </p:txBody>
      </p:sp>
    </p:spTree>
    <p:extLst>
      <p:ext uri="{BB962C8B-B14F-4D97-AF65-F5344CB8AC3E}">
        <p14:creationId xmlns:p14="http://schemas.microsoft.com/office/powerpoint/2010/main" val="3007431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384FAF"/>
                </a:solidFill>
                <a:effectLst/>
                <a:latin typeface="Aptos" panose="020B0004020202020204" pitchFamily="34" charset="0"/>
              </a:rPr>
              <a:t>GIVING</a:t>
            </a:r>
          </a:p>
          <a:p>
            <a:endParaRPr lang="en-US" dirty="0">
              <a:solidFill>
                <a:srgbClr val="384FAF"/>
              </a:solidFill>
              <a:effectLst/>
              <a:latin typeface="Aptos" panose="020B0004020202020204" pitchFamily="34" charset="0"/>
            </a:endParaRPr>
          </a:p>
          <a:p>
            <a:endParaRPr lang="en-US" dirty="0">
              <a:solidFill>
                <a:srgbClr val="211D1E"/>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Giving should be periodic. “On the first day of every week . . .” The Lord understands that we need to give frequently. Giving only once a year is a mistake. We need to give regularly to be drawn consistently to Christ.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211D1E"/>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Giving should be personal. “Each of you is to . . .” It is the responsibility of every child of God, whether young or old, rich or poor, to give. The advantages of giving are intended for each person, and each one must participate to enjoy them to the full.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211D1E"/>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Giving should be out of a private deposit. “Put aside and save . . .” If you experience difficulty in monitoring the money you have decided to give, consider opening a separate account or setting aside a special “cookie jar” into which you deposit the money you intend to give. Then, as needs are brought to your attention, the money is ready to meet those needs.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211D1E"/>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Giving should be a priority. “Honor the Lord from your wealth, and from the first of all your produce” (Proverbs 3:9, emphasis added). As soon as we receive any income, we should set aside the amount we are going to give. This habit helps us to put Christ first in all we do — and defeats the temptation to spend what we have decided to give.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211D1E"/>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Giving should be premeditated. “Each one must do just as he has decided in his heart” (2 Corinthians 9:7). We should give prayerfully, exercising the same care in selecting where we give as we do when deciding where to invest.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211D1E"/>
              </a:solidFill>
              <a:effectLst/>
              <a:latin typeface="Aptos" panose="020B0004020202020204" pitchFamily="34" charset="0"/>
            </a:endParaRPr>
          </a:p>
          <a:p>
            <a:endParaRPr lang="en-US" dirty="0">
              <a:solidFill>
                <a:srgbClr val="211D1E"/>
              </a:solidFill>
              <a:effectLst/>
              <a:latin typeface="Aptos" panose="020B0004020202020204" pitchFamily="34" charset="0"/>
            </a:endParaRPr>
          </a:p>
          <a:p>
            <a:endParaRPr lang="en-US" dirty="0"/>
          </a:p>
        </p:txBody>
      </p:sp>
    </p:spTree>
    <p:extLst>
      <p:ext uri="{BB962C8B-B14F-4D97-AF65-F5344CB8AC3E}">
        <p14:creationId xmlns:p14="http://schemas.microsoft.com/office/powerpoint/2010/main" val="814039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Parents also have a responsibility to train children to develop work habits.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211D1E"/>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If children learn how to work with the proper attitude, they will have taken a giant step toward becoming valuable in the job market.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211D1E"/>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 There are three areas to consider in this training:</a:t>
            </a:r>
          </a:p>
          <a:p>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384FAF"/>
                </a:solidFill>
                <a:effectLst/>
                <a:latin typeface="Aptos" panose="020B0004020202020204" pitchFamily="34" charset="0"/>
              </a:rPr>
              <a:t>LEARNING ROUTINE RESPONSIBILITIES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384FAF"/>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One of the best ways for a child to become a faithful worker is to establish the habit of daily household chores. These are tasks that each member of the family is expected to perform. </a:t>
            </a:r>
          </a:p>
          <a:p>
            <a:endParaRPr lang="en-US" dirty="0"/>
          </a:p>
        </p:txBody>
      </p:sp>
    </p:spTree>
    <p:extLst>
      <p:ext uri="{BB962C8B-B14F-4D97-AF65-F5344CB8AC3E}">
        <p14:creationId xmlns:p14="http://schemas.microsoft.com/office/powerpoint/2010/main" val="1960611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384FAF"/>
                </a:solidFill>
                <a:effectLst/>
                <a:latin typeface="Aptos" panose="020B0004020202020204" pitchFamily="34" charset="0"/>
              </a:rPr>
              <a:t>LEARNING ROUTINE RESPONSIBILITIES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384FAF"/>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One of the best ways for a child to become a faithful worker is to establish the habit of daily household chores. These are tasks that each member of the family is expected to perform. </a:t>
            </a:r>
          </a:p>
          <a:p>
            <a:endParaRPr lang="en-US" dirty="0"/>
          </a:p>
        </p:txBody>
      </p:sp>
    </p:spTree>
    <p:extLst>
      <p:ext uri="{BB962C8B-B14F-4D97-AF65-F5344CB8AC3E}">
        <p14:creationId xmlns:p14="http://schemas.microsoft.com/office/powerpoint/2010/main" val="2377832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384FAF"/>
                </a:solidFill>
                <a:effectLst/>
                <a:latin typeface="Aptos" panose="020B0004020202020204" pitchFamily="34" charset="0"/>
              </a:rPr>
              <a:t>EXPOSE CHILDREN TO YOUR WORK </a:t>
            </a:r>
          </a:p>
          <a:p>
            <a:endParaRPr lang="en-US" dirty="0">
              <a:solidFill>
                <a:srgbClr val="384FAF"/>
              </a:solidFill>
              <a:effectLst/>
              <a:latin typeface="Aptos" panose="020B0004020202020204" pitchFamily="34" charset="0"/>
            </a:endParaRPr>
          </a:p>
          <a:p>
            <a:r>
              <a:rPr lang="en-US" dirty="0">
                <a:solidFill>
                  <a:srgbClr val="211D1E"/>
                </a:solidFill>
                <a:effectLst/>
                <a:latin typeface="Aptos" panose="020B0004020202020204" pitchFamily="34" charset="0"/>
              </a:rPr>
              <a:t>Many children have no idea how their father or mother earns an income. An important way to teach the value of work is to expose children to the parents’ means of making a living. </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One word of advice: Because most children are no longer with their parents at work, parents’ work habits around the home will be a major influence. If a parent works hard away from home but complains about washing the dishes at home, what’s being communicated to the children? Examine your attitudes when working around the house to ensure that your children see a good example. </a:t>
            </a:r>
          </a:p>
          <a:p>
            <a:endParaRPr lang="en-US" dirty="0"/>
          </a:p>
        </p:txBody>
      </p:sp>
    </p:spTree>
    <p:extLst>
      <p:ext uri="{BB962C8B-B14F-4D97-AF65-F5344CB8AC3E}">
        <p14:creationId xmlns:p14="http://schemas.microsoft.com/office/powerpoint/2010/main" val="3255174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384FAF"/>
                </a:solidFill>
                <a:effectLst/>
                <a:latin typeface="Aptos" panose="020B0004020202020204" pitchFamily="34" charset="0"/>
              </a:rPr>
              <a:t>MODELING </a:t>
            </a:r>
          </a:p>
          <a:p>
            <a:endParaRPr lang="en-US" dirty="0">
              <a:solidFill>
                <a:srgbClr val="384FAF"/>
              </a:solidFill>
              <a:effectLst/>
              <a:latin typeface="Aptos" panose="020B0004020202020204" pitchFamily="34" charset="0"/>
            </a:endParaRPr>
          </a:p>
          <a:p>
            <a:r>
              <a:rPr lang="en-US" dirty="0">
                <a:solidFill>
                  <a:srgbClr val="221E1F"/>
                </a:solidFill>
                <a:effectLst/>
                <a:latin typeface="Aptos" panose="020B0004020202020204" pitchFamily="34" charset="0"/>
              </a:rPr>
              <a:t>Since children soak up parental attitudes toward money like a sponge soaks up water, parents must model handling money wisely. Paul recognized the importance of modeling when he said, “Be imitators of me, just as I also am of Christ” (1 Corinthians 11:1). </a:t>
            </a:r>
          </a:p>
          <a:p>
            <a:endParaRPr lang="en-US" dirty="0">
              <a:solidFill>
                <a:srgbClr val="221E1F"/>
              </a:solidFill>
              <a:effectLst/>
              <a:latin typeface="Aptos" panose="020B0004020202020204" pitchFamily="34" charset="0"/>
            </a:endParaRPr>
          </a:p>
          <a:p>
            <a:r>
              <a:rPr lang="en-US" dirty="0">
                <a:solidFill>
                  <a:srgbClr val="221E1F"/>
                </a:solidFill>
                <a:effectLst/>
                <a:latin typeface="Aptos" panose="020B0004020202020204" pitchFamily="34" charset="0"/>
              </a:rPr>
              <a:t>Luke 6:40 is a challenging passage. It reads, “. . . Everyone, when he has been fully trained, will be like his teacher.” Another way of saying this is that we can teach what we believe, but we only reproduce who we are. There is no substitute for parents being good models. </a:t>
            </a:r>
          </a:p>
          <a:p>
            <a:endParaRPr lang="en-US" sz="2200" dirty="0">
              <a:effectLst/>
              <a:latin typeface="Aptos" panose="020B0004020202020204" pitchFamily="34" charset="0"/>
              <a:ea typeface="Helvetica Neue"/>
              <a:cs typeface="Helvetica Neue"/>
              <a:sym typeface="Helvetica Neue"/>
            </a:endParaRPr>
          </a:p>
          <a:p>
            <a:endParaRPr lang="en-US" dirty="0"/>
          </a:p>
        </p:txBody>
      </p:sp>
    </p:spTree>
    <p:extLst>
      <p:ext uri="{BB962C8B-B14F-4D97-AF65-F5344CB8AC3E}">
        <p14:creationId xmlns:p14="http://schemas.microsoft.com/office/powerpoint/2010/main" val="3186147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384FAF"/>
                </a:solidFill>
                <a:effectLst/>
                <a:latin typeface="Aptos" panose="020B0004020202020204" pitchFamily="34" charset="0"/>
              </a:rPr>
              <a:t>WORKING FOR OTHERS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384FAF"/>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Babysitting, bagging groceries, delivering pizza or waiting on tables will be an education. A job gives a child an opportunity to enter into an employee-employer relationship and to earn extra money. The objective of teaching children the value of work is to build character. A working child with the proper attitude will be a more satisfied individual. He or she will grow up with more respect for the value of money and the effort required to earn it. </a:t>
            </a:r>
          </a:p>
          <a:p>
            <a:endParaRPr lang="en-US" dirty="0"/>
          </a:p>
        </p:txBody>
      </p:sp>
    </p:spTree>
    <p:extLst>
      <p:ext uri="{BB962C8B-B14F-4D97-AF65-F5344CB8AC3E}">
        <p14:creationId xmlns:p14="http://schemas.microsoft.com/office/powerpoint/2010/main" val="2085215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7403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Parents</a:t>
            </a:r>
          </a:p>
          <a:p>
            <a:endParaRPr lang="en-US" dirty="0"/>
          </a:p>
          <a:p>
            <a:r>
              <a:rPr lang="en-US" dirty="0"/>
              <a:t>Set specific expectations of how you will help provide for education (examples):</a:t>
            </a:r>
          </a:p>
          <a:p>
            <a:endParaRPr lang="en-US" dirty="0"/>
          </a:p>
          <a:p>
            <a:r>
              <a:rPr lang="en-US" dirty="0"/>
              <a:t>Will pay for four years of college, anything beyond that is the child’s financial responsibility.</a:t>
            </a:r>
          </a:p>
          <a:p>
            <a:endParaRPr lang="en-US" dirty="0"/>
          </a:p>
          <a:p>
            <a:endParaRPr lang="en-US" dirty="0"/>
          </a:p>
          <a:p>
            <a:r>
              <a:rPr lang="en-US" dirty="0"/>
              <a:t>Children</a:t>
            </a:r>
          </a:p>
          <a:p>
            <a:endParaRPr lang="en-US" dirty="0"/>
          </a:p>
          <a:p>
            <a:r>
              <a:rPr lang="en-US" dirty="0"/>
              <a:t>Will have a spending plan of how they will use money they receive for college.</a:t>
            </a:r>
          </a:p>
          <a:p>
            <a:endParaRPr lang="en-US" dirty="0"/>
          </a:p>
          <a:p>
            <a:r>
              <a:rPr lang="en-US" dirty="0"/>
              <a:t>Will pay back parents for any failed courses or grades below expectations.</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30933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211D1E"/>
                </a:solidFill>
                <a:effectLst/>
                <a:latin typeface="Aptos" panose="020B0004020202020204" pitchFamily="34" charset="0"/>
              </a:rPr>
              <a:t>My wife and I decided the wisest way to financially assist our children and their future spouses was to help them pay off their home mortgages. This would enable them to eliminate their largest monthly expense and focus on becoming more generous and more efficient in their saving and investing. </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When my daughter and her husband bought their “fixer upper” first home, we matched whatever they prepaid on the home mortgage. They caught the vision for paying off their home and faithfully put whatever they could toward pre-paying on their mortgage. With their faithfulness and our matching gift, they were able to pay their home off in under five years. </a:t>
            </a:r>
          </a:p>
          <a:p>
            <a:r>
              <a:rPr lang="en-US" dirty="0">
                <a:solidFill>
                  <a:srgbClr val="211D1E"/>
                </a:solidFill>
                <a:effectLst/>
                <a:latin typeface="Aptos" panose="020B0004020202020204" pitchFamily="34" charset="0"/>
              </a:rPr>
              <a:t>We believe in helping our adult children to live in a mortgage-free home instead of giving them gifts that increase their lifestyle. We have also encouraged them to consider “paying it forward” to their children by duplicating this strategy.</a:t>
            </a:r>
          </a:p>
          <a:p>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If you are a grandparent, you have a wonderful opportunity to influence your grandchildren. Too often parents and grandparents have not reached agreement on how to train the next generation. This can lead to bruised relationships and ineffective training. It’s important for grandparents to play a role in which they complement the objectives of the parents. We recommend that parents meet with grandparents and together design a strategy for training the grandchildren how to handle money. </a:t>
            </a:r>
          </a:p>
          <a:p>
            <a:endParaRPr lang="en-US" dirty="0"/>
          </a:p>
        </p:txBody>
      </p:sp>
    </p:spTree>
    <p:extLst>
      <p:ext uri="{BB962C8B-B14F-4D97-AF65-F5344CB8AC3E}">
        <p14:creationId xmlns:p14="http://schemas.microsoft.com/office/powerpoint/2010/main" val="1611384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48705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64467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6EB9E-9A02-D330-C44B-889A0FE97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A2DDF-3163-9CD1-1360-776199DC6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80715-D38D-FCAB-67E8-D7E53A6F16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77E8A2-C252-4E25-CC2E-E08CCE3E009E}"/>
              </a:ext>
            </a:extLst>
          </p:cNvPr>
          <p:cNvSpPr>
            <a:spLocks noGrp="1"/>
          </p:cNvSpPr>
          <p:nvPr>
            <p:ph type="sldNum" sz="quarter" idx="5"/>
          </p:nvPr>
        </p:nvSpPr>
        <p:spPr/>
        <p:txBody>
          <a:bodyPr/>
          <a:lstStyle/>
          <a:p>
            <a:fld id="{DECAA2E9-0856-AD4C-9BF2-7E2825EBE618}" type="slidenum">
              <a:rPr lang="en-US" smtClean="0"/>
              <a:t>27</a:t>
            </a:fld>
            <a:endParaRPr lang="en-US"/>
          </a:p>
        </p:txBody>
      </p:sp>
    </p:spTree>
    <p:extLst>
      <p:ext uri="{BB962C8B-B14F-4D97-AF65-F5344CB8AC3E}">
        <p14:creationId xmlns:p14="http://schemas.microsoft.com/office/powerpoint/2010/main" val="2581413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384FAF"/>
                </a:solidFill>
                <a:effectLst/>
                <a:latin typeface="Aptos" panose="020B0004020202020204" pitchFamily="34" charset="0"/>
              </a:rPr>
              <a:t>VERBAL COMMUNICATION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384FAF"/>
              </a:solidFill>
              <a:effectLst/>
              <a:latin typeface="Aptos" panose="020B00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Parents need to tell their children why they are handling money the way they are. The Lord charged the Israelites, “These words, which I am commanding you today, shall be on your heart. You shall repeat them diligently to your sons and speak of them when you sit in your house, when you walk on the road, when you lie down, and when you get up” (Deuteronomy 6:6-7). We must verbally instruct children in the ways of the Lord, but children need more than a good example and verbal instruction; they also need practical experience. </a:t>
            </a:r>
          </a:p>
          <a:p>
            <a:endParaRPr lang="en-US" dirty="0"/>
          </a:p>
        </p:txBody>
      </p:sp>
    </p:spTree>
    <p:extLst>
      <p:ext uri="{BB962C8B-B14F-4D97-AF65-F5344CB8AC3E}">
        <p14:creationId xmlns:p14="http://schemas.microsoft.com/office/powerpoint/2010/main" val="691223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8761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Share also how you make decisions and what your process to purchasing and prioritizing these items are; vacations, cars, homes, etc.</a:t>
            </a:r>
          </a:p>
        </p:txBody>
      </p:sp>
    </p:spTree>
    <p:extLst>
      <p:ext uri="{BB962C8B-B14F-4D97-AF65-F5344CB8AC3E}">
        <p14:creationId xmlns:p14="http://schemas.microsoft.com/office/powerpoint/2010/main" val="12384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302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083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There are money-management and money-making learning experiences that benefit children.</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211D1E"/>
                </a:solidFill>
                <a:effectLst/>
                <a:latin typeface="Aptos" panose="020B0004020202020204" pitchFamily="34" charset="0"/>
              </a:rPr>
              <a:t>Teaching money management must not just be delegated to teachers. Parents must also seize the opportunity because spending experiences are found outside the classroom. Consider five areas where this is possible. </a:t>
            </a:r>
          </a:p>
          <a:p>
            <a:endParaRPr lang="en-US" dirty="0"/>
          </a:p>
        </p:txBody>
      </p:sp>
    </p:spTree>
    <p:extLst>
      <p:ext uri="{BB962C8B-B14F-4D97-AF65-F5344CB8AC3E}">
        <p14:creationId xmlns:p14="http://schemas.microsoft.com/office/powerpoint/2010/main" val="3185083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384FAF"/>
                </a:solidFill>
                <a:effectLst/>
                <a:latin typeface="Aptos" panose="020B0004020202020204" pitchFamily="34" charset="0"/>
              </a:rPr>
              <a:t>INCOME </a:t>
            </a:r>
            <a:r>
              <a:rPr lang="en-US" dirty="0">
                <a:solidFill>
                  <a:srgbClr val="211D1E"/>
                </a:solidFill>
                <a:effectLst/>
                <a:latin typeface="Aptos" panose="020B0004020202020204" pitchFamily="34" charset="0"/>
              </a:rPr>
              <a:t>As soon as children are ready for school, they should begin to receive an income to manage. Parents need to decide whether the child must earn an income or whether they wish to give an allowance in return for the child doing chores. </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The amount of the income will vary according to factors such as the child’s age, the ability to earn, and the financial circumstances of the family. The amount, however, isn’t as important as the responsibility of handling money. At first, as with any new experience, the child will make many mistakes. When this happens, don’t hesitate to let the “law of natural consequences” run its course. Yes, you will be tempted to help when the child spends all the income the first day on an unwise purchase. But don’t bail the child out! Mistakes will be the best teacher. </a:t>
            </a:r>
          </a:p>
          <a:p>
            <a:r>
              <a:rPr lang="en-US" dirty="0">
                <a:solidFill>
                  <a:srgbClr val="211D1E"/>
                </a:solidFill>
                <a:effectLst/>
                <a:latin typeface="Aptos" panose="020B0004020202020204" pitchFamily="34" charset="0"/>
              </a:rPr>
              <a:t>Parents should establish boundaries and offer advice on how to spend money, but your child must have freedom of choice within these boundaries. Every Saturday I used to bicycle to the store with my son, Matthew, to buy him a pack of gum. Despite my advice, the entire pack would be consumed that day. </a:t>
            </a:r>
          </a:p>
          <a:p>
            <a:endParaRPr lang="en-US" dirty="0">
              <a:solidFill>
                <a:srgbClr val="211D1E"/>
              </a:solidFill>
              <a:effectLst/>
              <a:latin typeface="Aptos" panose="020B0004020202020204" pitchFamily="34" charset="0"/>
            </a:endParaRPr>
          </a:p>
          <a:p>
            <a:r>
              <a:rPr lang="en-US" dirty="0">
                <a:solidFill>
                  <a:srgbClr val="211D1E"/>
                </a:solidFill>
                <a:effectLst/>
                <a:latin typeface="Aptos" panose="020B0004020202020204" pitchFamily="34" charset="0"/>
              </a:rPr>
              <a:t>When he started to earn money, we decided that Matthew would have to buy his own gum. I will never forget the expression on his face as he came out of the store with his first purchase. “This gum cost me all my money!” he yelled. That pack of gum lasted all week. </a:t>
            </a:r>
          </a:p>
          <a:p>
            <a:endParaRPr lang="en-US" dirty="0"/>
          </a:p>
        </p:txBody>
      </p:sp>
    </p:spTree>
    <p:extLst>
      <p:ext uri="{BB962C8B-B14F-4D97-AF65-F5344CB8AC3E}">
        <p14:creationId xmlns:p14="http://schemas.microsoft.com/office/powerpoint/2010/main" val="249426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B890-D104-AD67-FEE4-774D49158BB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B86AD1E-0966-2180-7FE2-FFE9D66BD3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B81A33-21A6-7FCA-3A52-5839E90824E2}"/>
              </a:ext>
            </a:extLst>
          </p:cNvPr>
          <p:cNvSpPr>
            <a:spLocks noGrp="1"/>
          </p:cNvSpPr>
          <p:nvPr>
            <p:ph type="dt" sz="half" idx="10"/>
          </p:nvPr>
        </p:nvSpPr>
        <p:spPr/>
        <p:txBody>
          <a:bodyPr/>
          <a:lstStyle/>
          <a:p>
            <a:fld id="{59582439-AE7B-B14B-BA5B-FF7A5AE3EAF3}" type="datetimeFigureOut">
              <a:rPr lang="en-US" smtClean="0"/>
              <a:t>8/21/24</a:t>
            </a:fld>
            <a:endParaRPr lang="en-US"/>
          </a:p>
        </p:txBody>
      </p:sp>
      <p:sp>
        <p:nvSpPr>
          <p:cNvPr id="5" name="Footer Placeholder 4">
            <a:extLst>
              <a:ext uri="{FF2B5EF4-FFF2-40B4-BE49-F238E27FC236}">
                <a16:creationId xmlns:a16="http://schemas.microsoft.com/office/drawing/2014/main" id="{C7DA9A07-55FF-824F-99BE-A8233E74C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D7D70-75E3-A13F-2392-F4BC0B7904D0}"/>
              </a:ext>
            </a:extLst>
          </p:cNvPr>
          <p:cNvSpPr>
            <a:spLocks noGrp="1"/>
          </p:cNvSpPr>
          <p:nvPr>
            <p:ph type="sldNum" sz="quarter" idx="12"/>
          </p:nvPr>
        </p:nvSpPr>
        <p:spPr/>
        <p:txBody>
          <a:bodyPr/>
          <a:lstStyle/>
          <a:p>
            <a:fld id="{77D93A7B-39A4-6248-9533-F52A7B268617}" type="slidenum">
              <a:rPr lang="en-US" smtClean="0"/>
              <a:t>‹#›</a:t>
            </a:fld>
            <a:endParaRPr lang="en-US"/>
          </a:p>
        </p:txBody>
      </p:sp>
    </p:spTree>
    <p:extLst>
      <p:ext uri="{BB962C8B-B14F-4D97-AF65-F5344CB8AC3E}">
        <p14:creationId xmlns:p14="http://schemas.microsoft.com/office/powerpoint/2010/main" val="12036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1DB2B-7BA7-2343-CA4F-F96E4FE4B7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73C01-558F-80C2-1373-73A73027E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A7F27-D8ED-C4E6-8E77-EEF5C87FEE18}"/>
              </a:ext>
            </a:extLst>
          </p:cNvPr>
          <p:cNvSpPr>
            <a:spLocks noGrp="1"/>
          </p:cNvSpPr>
          <p:nvPr>
            <p:ph type="dt" sz="half" idx="10"/>
          </p:nvPr>
        </p:nvSpPr>
        <p:spPr/>
        <p:txBody>
          <a:bodyPr/>
          <a:lstStyle/>
          <a:p>
            <a:fld id="{59582439-AE7B-B14B-BA5B-FF7A5AE3EAF3}" type="datetimeFigureOut">
              <a:rPr lang="en-US" smtClean="0"/>
              <a:t>8/21/24</a:t>
            </a:fld>
            <a:endParaRPr lang="en-US"/>
          </a:p>
        </p:txBody>
      </p:sp>
      <p:sp>
        <p:nvSpPr>
          <p:cNvPr id="5" name="Footer Placeholder 4">
            <a:extLst>
              <a:ext uri="{FF2B5EF4-FFF2-40B4-BE49-F238E27FC236}">
                <a16:creationId xmlns:a16="http://schemas.microsoft.com/office/drawing/2014/main" id="{98D31735-4928-C6DF-D2B8-415D4DCF8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AE319-FAB5-63AB-A60E-B6E726F05D87}"/>
              </a:ext>
            </a:extLst>
          </p:cNvPr>
          <p:cNvSpPr>
            <a:spLocks noGrp="1"/>
          </p:cNvSpPr>
          <p:nvPr>
            <p:ph type="sldNum" sz="quarter" idx="12"/>
          </p:nvPr>
        </p:nvSpPr>
        <p:spPr/>
        <p:txBody>
          <a:bodyPr/>
          <a:lstStyle/>
          <a:p>
            <a:fld id="{77D93A7B-39A4-6248-9533-F52A7B268617}" type="slidenum">
              <a:rPr lang="en-US" smtClean="0"/>
              <a:t>‹#›</a:t>
            </a:fld>
            <a:endParaRPr lang="en-US"/>
          </a:p>
        </p:txBody>
      </p:sp>
    </p:spTree>
    <p:extLst>
      <p:ext uri="{BB962C8B-B14F-4D97-AF65-F5344CB8AC3E}">
        <p14:creationId xmlns:p14="http://schemas.microsoft.com/office/powerpoint/2010/main" val="497165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1EFEB5-1F11-58C5-BFF6-78F9FEF4B2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5C87BD-1650-D640-77A8-8CCA78C3F3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258C8-C309-DFFF-10A7-683BFA9105D8}"/>
              </a:ext>
            </a:extLst>
          </p:cNvPr>
          <p:cNvSpPr>
            <a:spLocks noGrp="1"/>
          </p:cNvSpPr>
          <p:nvPr>
            <p:ph type="dt" sz="half" idx="10"/>
          </p:nvPr>
        </p:nvSpPr>
        <p:spPr/>
        <p:txBody>
          <a:bodyPr/>
          <a:lstStyle/>
          <a:p>
            <a:fld id="{59582439-AE7B-B14B-BA5B-FF7A5AE3EAF3}" type="datetimeFigureOut">
              <a:rPr lang="en-US" smtClean="0"/>
              <a:t>8/21/24</a:t>
            </a:fld>
            <a:endParaRPr lang="en-US"/>
          </a:p>
        </p:txBody>
      </p:sp>
      <p:sp>
        <p:nvSpPr>
          <p:cNvPr id="5" name="Footer Placeholder 4">
            <a:extLst>
              <a:ext uri="{FF2B5EF4-FFF2-40B4-BE49-F238E27FC236}">
                <a16:creationId xmlns:a16="http://schemas.microsoft.com/office/drawing/2014/main" id="{E4FBD5F9-FEE4-5FA6-08D6-2F2140C5C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04AA0-4838-6208-4350-B9D773D94CE5}"/>
              </a:ext>
            </a:extLst>
          </p:cNvPr>
          <p:cNvSpPr>
            <a:spLocks noGrp="1"/>
          </p:cNvSpPr>
          <p:nvPr>
            <p:ph type="sldNum" sz="quarter" idx="12"/>
          </p:nvPr>
        </p:nvSpPr>
        <p:spPr/>
        <p:txBody>
          <a:bodyPr/>
          <a:lstStyle/>
          <a:p>
            <a:fld id="{77D93A7B-39A4-6248-9533-F52A7B268617}" type="slidenum">
              <a:rPr lang="en-US" smtClean="0"/>
              <a:t>‹#›</a:t>
            </a:fld>
            <a:endParaRPr lang="en-US"/>
          </a:p>
        </p:txBody>
      </p:sp>
    </p:spTree>
    <p:extLst>
      <p:ext uri="{BB962C8B-B14F-4D97-AF65-F5344CB8AC3E}">
        <p14:creationId xmlns:p14="http://schemas.microsoft.com/office/powerpoint/2010/main" val="3078616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307008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ame Side Corner Rectangle 6">
            <a:extLst>
              <a:ext uri="{FF2B5EF4-FFF2-40B4-BE49-F238E27FC236}">
                <a16:creationId xmlns:a16="http://schemas.microsoft.com/office/drawing/2014/main" id="{FCE8B8B9-C044-72A7-8BE6-362732DE14E4}"/>
              </a:ext>
            </a:extLst>
          </p:cNvPr>
          <p:cNvSpPr/>
          <p:nvPr userDrawn="1"/>
        </p:nvSpPr>
        <p:spPr>
          <a:xfrm rot="5400000">
            <a:off x="5305817" y="-5305819"/>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1" name="Picture 10">
            <a:extLst>
              <a:ext uri="{FF2B5EF4-FFF2-40B4-BE49-F238E27FC236}">
                <a16:creationId xmlns:a16="http://schemas.microsoft.com/office/drawing/2014/main" id="{3167270E-112A-7201-58CE-EC6CBDFE48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1285" y="140625"/>
            <a:ext cx="2013523" cy="645847"/>
          </a:xfrm>
          <a:prstGeom prst="rect">
            <a:avLst/>
          </a:prstGeom>
        </p:spPr>
      </p:pic>
      <p:cxnSp>
        <p:nvCxnSpPr>
          <p:cNvPr id="13" name="Straight Connector 12">
            <a:extLst>
              <a:ext uri="{FF2B5EF4-FFF2-40B4-BE49-F238E27FC236}">
                <a16:creationId xmlns:a16="http://schemas.microsoft.com/office/drawing/2014/main" id="{033EA805-B259-0E21-E388-7E7356AEC124}"/>
              </a:ext>
            </a:extLst>
          </p:cNvPr>
          <p:cNvCxnSpPr/>
          <p:nvPr userDrawn="1"/>
        </p:nvCxnSpPr>
        <p:spPr>
          <a:xfrm>
            <a:off x="2437182" y="140625"/>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FC9A60B-DD7C-2604-AC76-BA93E6D537C5}"/>
              </a:ext>
            </a:extLst>
          </p:cNvPr>
          <p:cNvSpPr>
            <a:spLocks noGrp="1"/>
          </p:cNvSpPr>
          <p:nvPr>
            <p:ph type="title" hasCustomPrompt="1"/>
          </p:nvPr>
        </p:nvSpPr>
        <p:spPr>
          <a:xfrm>
            <a:off x="2586823" y="247472"/>
            <a:ext cx="10515600" cy="494825"/>
          </a:xfrm>
        </p:spPr>
        <p:txBody>
          <a:bodyPr>
            <a:normAutofit/>
          </a:bodyPr>
          <a:lstStyle>
            <a:lvl1pPr>
              <a:defRPr sz="2800" b="1" i="0">
                <a:solidFill>
                  <a:schemeClr val="bg1"/>
                </a:solidFill>
                <a:latin typeface="Aptos Black" panose="020B0004020202020204" pitchFamily="34" charset="0"/>
                <a:cs typeface="Aharoni" panose="02010803020104030203" pitchFamily="2" charset="-79"/>
              </a:defRPr>
            </a:lvl1pPr>
          </a:lstStyle>
          <a:p>
            <a:r>
              <a:rPr lang="en-US" dirty="0"/>
              <a:t>Introducing:</a:t>
            </a:r>
          </a:p>
        </p:txBody>
      </p:sp>
    </p:spTree>
    <p:extLst>
      <p:ext uri="{BB962C8B-B14F-4D97-AF65-F5344CB8AC3E}">
        <p14:creationId xmlns:p14="http://schemas.microsoft.com/office/powerpoint/2010/main" val="292082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FAB3-9426-9ED3-9AA6-683A46A016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249CE4-EA6C-145D-DE75-9BFD32FCD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0313E6-FBE6-B676-079C-802DD9930CC9}"/>
              </a:ext>
            </a:extLst>
          </p:cNvPr>
          <p:cNvSpPr>
            <a:spLocks noGrp="1"/>
          </p:cNvSpPr>
          <p:nvPr>
            <p:ph type="dt" sz="half" idx="10"/>
          </p:nvPr>
        </p:nvSpPr>
        <p:spPr/>
        <p:txBody>
          <a:bodyPr/>
          <a:lstStyle/>
          <a:p>
            <a:fld id="{59582439-AE7B-B14B-BA5B-FF7A5AE3EAF3}" type="datetimeFigureOut">
              <a:rPr lang="en-US" smtClean="0"/>
              <a:t>8/21/24</a:t>
            </a:fld>
            <a:endParaRPr lang="en-US"/>
          </a:p>
        </p:txBody>
      </p:sp>
      <p:sp>
        <p:nvSpPr>
          <p:cNvPr id="5" name="Footer Placeholder 4">
            <a:extLst>
              <a:ext uri="{FF2B5EF4-FFF2-40B4-BE49-F238E27FC236}">
                <a16:creationId xmlns:a16="http://schemas.microsoft.com/office/drawing/2014/main" id="{28CA54C4-91AE-E8B1-6749-5BD69B6D0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70E82-C9B5-423A-AD60-F499215FE430}"/>
              </a:ext>
            </a:extLst>
          </p:cNvPr>
          <p:cNvSpPr>
            <a:spLocks noGrp="1"/>
          </p:cNvSpPr>
          <p:nvPr>
            <p:ph type="sldNum" sz="quarter" idx="12"/>
          </p:nvPr>
        </p:nvSpPr>
        <p:spPr/>
        <p:txBody>
          <a:bodyPr/>
          <a:lstStyle/>
          <a:p>
            <a:fld id="{77D93A7B-39A4-6248-9533-F52A7B268617}" type="slidenum">
              <a:rPr lang="en-US" smtClean="0"/>
              <a:t>‹#›</a:t>
            </a:fld>
            <a:endParaRPr lang="en-US"/>
          </a:p>
        </p:txBody>
      </p:sp>
    </p:spTree>
    <p:extLst>
      <p:ext uri="{BB962C8B-B14F-4D97-AF65-F5344CB8AC3E}">
        <p14:creationId xmlns:p14="http://schemas.microsoft.com/office/powerpoint/2010/main" val="4161221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24436-72AB-EC05-EAD2-404D481A79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4018A-E4FA-4257-AE95-5A014BD3C5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407BDB-598F-BE58-671A-23612234FC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99A10A-CA9D-F761-B4EF-7E49D01D27AC}"/>
              </a:ext>
            </a:extLst>
          </p:cNvPr>
          <p:cNvSpPr>
            <a:spLocks noGrp="1"/>
          </p:cNvSpPr>
          <p:nvPr>
            <p:ph type="dt" sz="half" idx="10"/>
          </p:nvPr>
        </p:nvSpPr>
        <p:spPr/>
        <p:txBody>
          <a:bodyPr/>
          <a:lstStyle/>
          <a:p>
            <a:fld id="{59582439-AE7B-B14B-BA5B-FF7A5AE3EAF3}" type="datetimeFigureOut">
              <a:rPr lang="en-US" smtClean="0"/>
              <a:t>8/21/24</a:t>
            </a:fld>
            <a:endParaRPr lang="en-US"/>
          </a:p>
        </p:txBody>
      </p:sp>
      <p:sp>
        <p:nvSpPr>
          <p:cNvPr id="6" name="Footer Placeholder 5">
            <a:extLst>
              <a:ext uri="{FF2B5EF4-FFF2-40B4-BE49-F238E27FC236}">
                <a16:creationId xmlns:a16="http://schemas.microsoft.com/office/drawing/2014/main" id="{81791923-96C9-9E0F-1CAE-AE19AC7EF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23604E-AF6C-5455-E213-1A014E303456}"/>
              </a:ext>
            </a:extLst>
          </p:cNvPr>
          <p:cNvSpPr>
            <a:spLocks noGrp="1"/>
          </p:cNvSpPr>
          <p:nvPr>
            <p:ph type="sldNum" sz="quarter" idx="12"/>
          </p:nvPr>
        </p:nvSpPr>
        <p:spPr/>
        <p:txBody>
          <a:bodyPr/>
          <a:lstStyle/>
          <a:p>
            <a:fld id="{77D93A7B-39A4-6248-9533-F52A7B268617}" type="slidenum">
              <a:rPr lang="en-US" smtClean="0"/>
              <a:t>‹#›</a:t>
            </a:fld>
            <a:endParaRPr lang="en-US"/>
          </a:p>
        </p:txBody>
      </p:sp>
    </p:spTree>
    <p:extLst>
      <p:ext uri="{BB962C8B-B14F-4D97-AF65-F5344CB8AC3E}">
        <p14:creationId xmlns:p14="http://schemas.microsoft.com/office/powerpoint/2010/main" val="131599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08DFF-5645-5739-CE8C-E0EF5E0A60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9C4217-B692-EB43-19D3-D562D65FFD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7E8F47-E75A-C1B7-6CD1-BBF31671F8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9E30FE-B836-F5F4-861B-EEFE97263F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BB95FB-60C0-0CB9-1C36-0FD14115CE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7E8134-CA33-A531-DE1A-CBDE8D0FCE3A}"/>
              </a:ext>
            </a:extLst>
          </p:cNvPr>
          <p:cNvSpPr>
            <a:spLocks noGrp="1"/>
          </p:cNvSpPr>
          <p:nvPr>
            <p:ph type="dt" sz="half" idx="10"/>
          </p:nvPr>
        </p:nvSpPr>
        <p:spPr/>
        <p:txBody>
          <a:bodyPr/>
          <a:lstStyle/>
          <a:p>
            <a:fld id="{59582439-AE7B-B14B-BA5B-FF7A5AE3EAF3}" type="datetimeFigureOut">
              <a:rPr lang="en-US" smtClean="0"/>
              <a:t>8/21/24</a:t>
            </a:fld>
            <a:endParaRPr lang="en-US"/>
          </a:p>
        </p:txBody>
      </p:sp>
      <p:sp>
        <p:nvSpPr>
          <p:cNvPr id="8" name="Footer Placeholder 7">
            <a:extLst>
              <a:ext uri="{FF2B5EF4-FFF2-40B4-BE49-F238E27FC236}">
                <a16:creationId xmlns:a16="http://schemas.microsoft.com/office/drawing/2014/main" id="{52C60D5A-EB0C-B406-C306-BA8964754A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4D2AA1-AC56-B1E3-9970-461D7B854C5F}"/>
              </a:ext>
            </a:extLst>
          </p:cNvPr>
          <p:cNvSpPr>
            <a:spLocks noGrp="1"/>
          </p:cNvSpPr>
          <p:nvPr>
            <p:ph type="sldNum" sz="quarter" idx="12"/>
          </p:nvPr>
        </p:nvSpPr>
        <p:spPr/>
        <p:txBody>
          <a:bodyPr/>
          <a:lstStyle/>
          <a:p>
            <a:fld id="{77D93A7B-39A4-6248-9533-F52A7B268617}" type="slidenum">
              <a:rPr lang="en-US" smtClean="0"/>
              <a:t>‹#›</a:t>
            </a:fld>
            <a:endParaRPr lang="en-US"/>
          </a:p>
        </p:txBody>
      </p:sp>
    </p:spTree>
    <p:extLst>
      <p:ext uri="{BB962C8B-B14F-4D97-AF65-F5344CB8AC3E}">
        <p14:creationId xmlns:p14="http://schemas.microsoft.com/office/powerpoint/2010/main" val="1122290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344AD-B250-6769-5007-49E2F658ED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F9136B-4DFB-D876-EF4C-FBE6EAB39BF5}"/>
              </a:ext>
            </a:extLst>
          </p:cNvPr>
          <p:cNvSpPr>
            <a:spLocks noGrp="1"/>
          </p:cNvSpPr>
          <p:nvPr>
            <p:ph type="dt" sz="half" idx="10"/>
          </p:nvPr>
        </p:nvSpPr>
        <p:spPr/>
        <p:txBody>
          <a:bodyPr/>
          <a:lstStyle/>
          <a:p>
            <a:fld id="{59582439-AE7B-B14B-BA5B-FF7A5AE3EAF3}" type="datetimeFigureOut">
              <a:rPr lang="en-US" smtClean="0"/>
              <a:t>8/21/24</a:t>
            </a:fld>
            <a:endParaRPr lang="en-US"/>
          </a:p>
        </p:txBody>
      </p:sp>
      <p:sp>
        <p:nvSpPr>
          <p:cNvPr id="4" name="Footer Placeholder 3">
            <a:extLst>
              <a:ext uri="{FF2B5EF4-FFF2-40B4-BE49-F238E27FC236}">
                <a16:creationId xmlns:a16="http://schemas.microsoft.com/office/drawing/2014/main" id="{69FB32AA-4DBD-FB00-BF1E-256D22D601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76A117-F613-B42D-A492-CCD13E1C76EA}"/>
              </a:ext>
            </a:extLst>
          </p:cNvPr>
          <p:cNvSpPr>
            <a:spLocks noGrp="1"/>
          </p:cNvSpPr>
          <p:nvPr>
            <p:ph type="sldNum" sz="quarter" idx="12"/>
          </p:nvPr>
        </p:nvSpPr>
        <p:spPr/>
        <p:txBody>
          <a:bodyPr/>
          <a:lstStyle/>
          <a:p>
            <a:fld id="{77D93A7B-39A4-6248-9533-F52A7B268617}" type="slidenum">
              <a:rPr lang="en-US" smtClean="0"/>
              <a:t>‹#›</a:t>
            </a:fld>
            <a:endParaRPr lang="en-US"/>
          </a:p>
        </p:txBody>
      </p:sp>
    </p:spTree>
    <p:extLst>
      <p:ext uri="{BB962C8B-B14F-4D97-AF65-F5344CB8AC3E}">
        <p14:creationId xmlns:p14="http://schemas.microsoft.com/office/powerpoint/2010/main" val="2465215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ABE810-8B55-21EC-D866-A5C0D070E1B1}"/>
              </a:ext>
            </a:extLst>
          </p:cNvPr>
          <p:cNvSpPr>
            <a:spLocks noGrp="1"/>
          </p:cNvSpPr>
          <p:nvPr>
            <p:ph type="dt" sz="half" idx="10"/>
          </p:nvPr>
        </p:nvSpPr>
        <p:spPr/>
        <p:txBody>
          <a:bodyPr/>
          <a:lstStyle/>
          <a:p>
            <a:fld id="{59582439-AE7B-B14B-BA5B-FF7A5AE3EAF3}" type="datetimeFigureOut">
              <a:rPr lang="en-US" smtClean="0"/>
              <a:t>8/21/24</a:t>
            </a:fld>
            <a:endParaRPr lang="en-US"/>
          </a:p>
        </p:txBody>
      </p:sp>
      <p:sp>
        <p:nvSpPr>
          <p:cNvPr id="3" name="Footer Placeholder 2">
            <a:extLst>
              <a:ext uri="{FF2B5EF4-FFF2-40B4-BE49-F238E27FC236}">
                <a16:creationId xmlns:a16="http://schemas.microsoft.com/office/drawing/2014/main" id="{3958DCC7-8E79-2345-9D09-482AC5E822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87542-97FF-1CC2-1802-034C22FD2717}"/>
              </a:ext>
            </a:extLst>
          </p:cNvPr>
          <p:cNvSpPr>
            <a:spLocks noGrp="1"/>
          </p:cNvSpPr>
          <p:nvPr>
            <p:ph type="sldNum" sz="quarter" idx="12"/>
          </p:nvPr>
        </p:nvSpPr>
        <p:spPr/>
        <p:txBody>
          <a:bodyPr/>
          <a:lstStyle/>
          <a:p>
            <a:fld id="{77D93A7B-39A4-6248-9533-F52A7B268617}" type="slidenum">
              <a:rPr lang="en-US" smtClean="0"/>
              <a:t>‹#›</a:t>
            </a:fld>
            <a:endParaRPr lang="en-US"/>
          </a:p>
        </p:txBody>
      </p:sp>
    </p:spTree>
    <p:extLst>
      <p:ext uri="{BB962C8B-B14F-4D97-AF65-F5344CB8AC3E}">
        <p14:creationId xmlns:p14="http://schemas.microsoft.com/office/powerpoint/2010/main" val="335151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A83B6-8DE9-CBD4-9580-B84EA14693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8AFF88-004D-84DF-A8A4-3FC43AB5CA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249D06-1205-8FBB-4127-94E86708E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F0FE5-8A9C-664A-4C1F-F98F6A0DE898}"/>
              </a:ext>
            </a:extLst>
          </p:cNvPr>
          <p:cNvSpPr>
            <a:spLocks noGrp="1"/>
          </p:cNvSpPr>
          <p:nvPr>
            <p:ph type="dt" sz="half" idx="10"/>
          </p:nvPr>
        </p:nvSpPr>
        <p:spPr/>
        <p:txBody>
          <a:bodyPr/>
          <a:lstStyle/>
          <a:p>
            <a:fld id="{59582439-AE7B-B14B-BA5B-FF7A5AE3EAF3}" type="datetimeFigureOut">
              <a:rPr lang="en-US" smtClean="0"/>
              <a:t>8/21/24</a:t>
            </a:fld>
            <a:endParaRPr lang="en-US"/>
          </a:p>
        </p:txBody>
      </p:sp>
      <p:sp>
        <p:nvSpPr>
          <p:cNvPr id="6" name="Footer Placeholder 5">
            <a:extLst>
              <a:ext uri="{FF2B5EF4-FFF2-40B4-BE49-F238E27FC236}">
                <a16:creationId xmlns:a16="http://schemas.microsoft.com/office/drawing/2014/main" id="{26A05BE0-72D1-E76A-8690-2AEF78B8EC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4B702-78D8-51E2-6A48-1E50747CDAFF}"/>
              </a:ext>
            </a:extLst>
          </p:cNvPr>
          <p:cNvSpPr>
            <a:spLocks noGrp="1"/>
          </p:cNvSpPr>
          <p:nvPr>
            <p:ph type="sldNum" sz="quarter" idx="12"/>
          </p:nvPr>
        </p:nvSpPr>
        <p:spPr/>
        <p:txBody>
          <a:bodyPr/>
          <a:lstStyle/>
          <a:p>
            <a:fld id="{77D93A7B-39A4-6248-9533-F52A7B268617}" type="slidenum">
              <a:rPr lang="en-US" smtClean="0"/>
              <a:t>‹#›</a:t>
            </a:fld>
            <a:endParaRPr lang="en-US"/>
          </a:p>
        </p:txBody>
      </p:sp>
    </p:spTree>
    <p:extLst>
      <p:ext uri="{BB962C8B-B14F-4D97-AF65-F5344CB8AC3E}">
        <p14:creationId xmlns:p14="http://schemas.microsoft.com/office/powerpoint/2010/main" val="2585796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006C8-EBAB-4FE7-3267-32E103FCF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33A57F-4435-7166-A2E6-3E0E3DB48E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11B58B-5521-738B-8A0C-7B95EC7257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555049-9393-B6F9-2E28-B9C0BE88E639}"/>
              </a:ext>
            </a:extLst>
          </p:cNvPr>
          <p:cNvSpPr>
            <a:spLocks noGrp="1"/>
          </p:cNvSpPr>
          <p:nvPr>
            <p:ph type="dt" sz="half" idx="10"/>
          </p:nvPr>
        </p:nvSpPr>
        <p:spPr/>
        <p:txBody>
          <a:bodyPr/>
          <a:lstStyle/>
          <a:p>
            <a:fld id="{59582439-AE7B-B14B-BA5B-FF7A5AE3EAF3}" type="datetimeFigureOut">
              <a:rPr lang="en-US" smtClean="0"/>
              <a:t>8/21/24</a:t>
            </a:fld>
            <a:endParaRPr lang="en-US"/>
          </a:p>
        </p:txBody>
      </p:sp>
      <p:sp>
        <p:nvSpPr>
          <p:cNvPr id="6" name="Footer Placeholder 5">
            <a:extLst>
              <a:ext uri="{FF2B5EF4-FFF2-40B4-BE49-F238E27FC236}">
                <a16:creationId xmlns:a16="http://schemas.microsoft.com/office/drawing/2014/main" id="{608FEB33-FF38-0579-FD97-444F48B7D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985B3-EC71-3AAC-95E1-1DC23410F850}"/>
              </a:ext>
            </a:extLst>
          </p:cNvPr>
          <p:cNvSpPr>
            <a:spLocks noGrp="1"/>
          </p:cNvSpPr>
          <p:nvPr>
            <p:ph type="sldNum" sz="quarter" idx="12"/>
          </p:nvPr>
        </p:nvSpPr>
        <p:spPr/>
        <p:txBody>
          <a:bodyPr/>
          <a:lstStyle/>
          <a:p>
            <a:fld id="{77D93A7B-39A4-6248-9533-F52A7B268617}" type="slidenum">
              <a:rPr lang="en-US" smtClean="0"/>
              <a:t>‹#›</a:t>
            </a:fld>
            <a:endParaRPr lang="en-US"/>
          </a:p>
        </p:txBody>
      </p:sp>
    </p:spTree>
    <p:extLst>
      <p:ext uri="{BB962C8B-B14F-4D97-AF65-F5344CB8AC3E}">
        <p14:creationId xmlns:p14="http://schemas.microsoft.com/office/powerpoint/2010/main" val="3925382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DC330-50AF-8F71-52DE-17037182F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80AC3E-1768-0786-6ADA-EF5B456974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813D965-19C5-5D34-D79F-2065798514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59582439-AE7B-B14B-BA5B-FF7A5AE3EAF3}" type="datetimeFigureOut">
              <a:rPr lang="en-US" smtClean="0"/>
              <a:pPr/>
              <a:t>8/21/24</a:t>
            </a:fld>
            <a:endParaRPr lang="en-US" dirty="0"/>
          </a:p>
        </p:txBody>
      </p:sp>
      <p:sp>
        <p:nvSpPr>
          <p:cNvPr id="5" name="Footer Placeholder 4">
            <a:extLst>
              <a:ext uri="{FF2B5EF4-FFF2-40B4-BE49-F238E27FC236}">
                <a16:creationId xmlns:a16="http://schemas.microsoft.com/office/drawing/2014/main" id="{5DDAE2B8-6EEB-157D-6CD1-96C531C8B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7BDE2DA3-2518-EFE4-7666-E0659CC589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77D93A7B-39A4-6248-9533-F52A7B268617}" type="slidenum">
              <a:rPr lang="en-US" smtClean="0"/>
              <a:pPr/>
              <a:t>‹#›</a:t>
            </a:fld>
            <a:endParaRPr lang="en-US" dirty="0"/>
          </a:p>
        </p:txBody>
      </p:sp>
    </p:spTree>
    <p:extLst>
      <p:ext uri="{BB962C8B-B14F-4D97-AF65-F5344CB8AC3E}">
        <p14:creationId xmlns:p14="http://schemas.microsoft.com/office/powerpoint/2010/main" val="3254773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B5F-16AA-D355-1BBC-0F9001FF70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E5BFE-B65C-0776-7E76-B1A59FAABAFD}"/>
              </a:ext>
            </a:extLst>
          </p:cNvPr>
          <p:cNvSpPr>
            <a:spLocks noGrp="1"/>
          </p:cNvSpPr>
          <p:nvPr>
            <p:ph type="ctrTitle"/>
          </p:nvPr>
        </p:nvSpPr>
        <p:spPr>
          <a:xfrm>
            <a:off x="3691463" y="1"/>
            <a:ext cx="4809070" cy="1081557"/>
          </a:xfrm>
        </p:spPr>
        <p:txBody>
          <a:bodyPr>
            <a:normAutofit/>
          </a:bodyPr>
          <a:lstStyle/>
          <a:p>
            <a:r>
              <a:rPr lang="en-US" sz="3600" b="1" spc="300" dirty="0">
                <a:solidFill>
                  <a:schemeClr val="bg1"/>
                </a:solidFill>
                <a:latin typeface="Aptos Black" panose="020B0004020202020204" pitchFamily="34" charset="0"/>
                <a:cs typeface="Aharoni" panose="02010803020104030203" pitchFamily="2" charset="-79"/>
              </a:rPr>
              <a:t>INTRODUCING:</a:t>
            </a:r>
          </a:p>
        </p:txBody>
      </p:sp>
      <p:sp>
        <p:nvSpPr>
          <p:cNvPr id="4" name="TextBox 3">
            <a:extLst>
              <a:ext uri="{FF2B5EF4-FFF2-40B4-BE49-F238E27FC236}">
                <a16:creationId xmlns:a16="http://schemas.microsoft.com/office/drawing/2014/main" id="{06E32409-8DD2-C4E7-748A-2E4A95433B0C}"/>
              </a:ext>
            </a:extLst>
          </p:cNvPr>
          <p:cNvSpPr txBox="1"/>
          <p:nvPr/>
        </p:nvSpPr>
        <p:spPr>
          <a:xfrm>
            <a:off x="2959520" y="3429000"/>
            <a:ext cx="6272956" cy="707886"/>
          </a:xfrm>
          <a:prstGeom prst="rect">
            <a:avLst/>
          </a:prstGeom>
          <a:noFill/>
        </p:spPr>
        <p:txBody>
          <a:bodyPr wrap="square" rtlCol="0">
            <a:spAutoFit/>
          </a:bodyPr>
          <a:lstStyle/>
          <a:p>
            <a:pPr algn="ctr"/>
            <a:r>
              <a:rPr lang="en-US" sz="4000" b="1" dirty="0">
                <a:solidFill>
                  <a:srgbClr val="164C97"/>
                </a:solidFill>
                <a:latin typeface="Aptos Black" panose="020B0004020202020204" pitchFamily="34" charset="0"/>
                <a:cs typeface="Aharoni" panose="02010803020104030203" pitchFamily="2" charset="-79"/>
              </a:rPr>
              <a:t>TEACHING CHILDREN</a:t>
            </a:r>
          </a:p>
        </p:txBody>
      </p:sp>
      <p:sp>
        <p:nvSpPr>
          <p:cNvPr id="3" name="TextBox 2">
            <a:extLst>
              <a:ext uri="{FF2B5EF4-FFF2-40B4-BE49-F238E27FC236}">
                <a16:creationId xmlns:a16="http://schemas.microsoft.com/office/drawing/2014/main" id="{13E4B72D-3610-5FA4-156A-4475A8BA819B}"/>
              </a:ext>
            </a:extLst>
          </p:cNvPr>
          <p:cNvSpPr txBox="1"/>
          <p:nvPr/>
        </p:nvSpPr>
        <p:spPr>
          <a:xfrm>
            <a:off x="2123629" y="5938731"/>
            <a:ext cx="8289421" cy="461665"/>
          </a:xfrm>
          <a:prstGeom prst="rect">
            <a:avLst/>
          </a:prstGeom>
          <a:noFill/>
        </p:spPr>
        <p:txBody>
          <a:bodyPr wrap="square" rtlCol="0">
            <a:spAutoFit/>
          </a:bodyPr>
          <a:lstStyle/>
          <a:p>
            <a:pPr marL="0" marR="0" indent="0" algn="ctr" defTabSz="825500" rtl="0" fontAlgn="auto" latinLnBrk="0" hangingPunct="0">
              <a:spcBef>
                <a:spcPts val="0"/>
              </a:spcBef>
              <a:spcAft>
                <a:spcPts val="0"/>
              </a:spcAft>
              <a:buClrTx/>
              <a:buSzTx/>
              <a:buFontTx/>
              <a:buNone/>
              <a:tabLst/>
            </a:pPr>
            <a:r>
              <a:rPr kumimoji="0" lang="en-US" sz="1200" b="0" u="none" strike="noStrike" cap="none" spc="0" normalizeH="0" baseline="0" dirty="0">
                <a:ln>
                  <a:noFill/>
                </a:ln>
                <a:solidFill>
                  <a:srgbClr val="164C97"/>
                </a:solidFill>
                <a:effectLst/>
                <a:uFillTx/>
                <a:latin typeface="Arial" panose="020B0604020202020204" pitchFamily="34" charset="0"/>
                <a:cs typeface="Arial" panose="020B0604020202020204" pitchFamily="34" charset="0"/>
                <a:sym typeface="Helvetica Neue"/>
              </a:rPr>
              <a:t>Concepts and portions of this text have been taken from the </a:t>
            </a:r>
          </a:p>
          <a:p>
            <a:pPr marL="0" marR="0" indent="0" algn="ctr" defTabSz="825500" rtl="0" fontAlgn="auto" latinLnBrk="0" hangingPunct="0">
              <a:spcBef>
                <a:spcPts val="0"/>
              </a:spcBef>
              <a:spcAft>
                <a:spcPts val="0"/>
              </a:spcAft>
              <a:buClrTx/>
              <a:buSzTx/>
              <a:buFontTx/>
              <a:buNone/>
              <a:tabLst/>
            </a:pPr>
            <a:r>
              <a:rPr kumimoji="0" lang="en-US" sz="1200" b="0" u="none" strike="noStrike" cap="none" spc="0" normalizeH="0" baseline="0" dirty="0">
                <a:ln>
                  <a:noFill/>
                </a:ln>
                <a:solidFill>
                  <a:srgbClr val="164C97"/>
                </a:solidFill>
                <a:effectLst/>
                <a:uFillTx/>
                <a:latin typeface="Arial" panose="020B0604020202020204" pitchFamily="34" charset="0"/>
                <a:cs typeface="Arial" panose="020B0604020202020204" pitchFamily="34" charset="0"/>
                <a:sym typeface="Helvetica Neue"/>
              </a:rPr>
              <a:t>Charting Your Legacy Study and the Building Your Finances God’s Way Study </a:t>
            </a:r>
            <a:r>
              <a:rPr lang="en-US" sz="1200" b="0" dirty="0">
                <a:solidFill>
                  <a:srgbClr val="164C97"/>
                </a:solidFill>
                <a:latin typeface="Arial" panose="020B0604020202020204" pitchFamily="34" charset="0"/>
                <a:cs typeface="Arial" panose="020B0604020202020204" pitchFamily="34" charset="0"/>
              </a:rPr>
              <a:t>by Howard Dayton, Copyright 2017</a:t>
            </a:r>
            <a:r>
              <a:rPr kumimoji="0" lang="en-US" sz="1200" b="0" u="none" strike="noStrike" cap="none" spc="0" normalizeH="0" baseline="0" dirty="0">
                <a:ln>
                  <a:noFill/>
                </a:ln>
                <a:solidFill>
                  <a:srgbClr val="164C97"/>
                </a:solidFill>
                <a:effectLst/>
                <a:uFillTx/>
                <a:latin typeface="Arial" panose="020B0604020202020204" pitchFamily="34" charset="0"/>
                <a:cs typeface="Arial" panose="020B0604020202020204" pitchFamily="34" charset="0"/>
                <a:sym typeface="Helvetica Neue"/>
              </a:rPr>
              <a:t>.</a:t>
            </a:r>
            <a:endParaRPr lang="en-US"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A6423FF-8C43-4036-F21D-B21C82D3BFB6}"/>
              </a:ext>
            </a:extLst>
          </p:cNvPr>
          <p:cNvSpPr txBox="1"/>
          <p:nvPr/>
        </p:nvSpPr>
        <p:spPr>
          <a:xfrm>
            <a:off x="5178750" y="1543223"/>
            <a:ext cx="2179177" cy="369332"/>
          </a:xfrm>
          <a:prstGeom prst="rect">
            <a:avLst/>
          </a:prstGeom>
          <a:noFill/>
        </p:spPr>
        <p:txBody>
          <a:bodyPr wrap="square" rtlCol="0">
            <a:spAutoFit/>
          </a:bodyPr>
          <a:lstStyle/>
          <a:p>
            <a:r>
              <a:rPr lang="en-US" dirty="0"/>
              <a:t>Insert company logo</a:t>
            </a:r>
          </a:p>
        </p:txBody>
      </p:sp>
    </p:spTree>
    <p:extLst>
      <p:ext uri="{BB962C8B-B14F-4D97-AF65-F5344CB8AC3E}">
        <p14:creationId xmlns:p14="http://schemas.microsoft.com/office/powerpoint/2010/main" val="2158695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pic>
        <p:nvPicPr>
          <p:cNvPr id="5" name="Picture 4" descr="A picture containing text, toy&#10;&#10;Description automatically generated">
            <a:extLst>
              <a:ext uri="{FF2B5EF4-FFF2-40B4-BE49-F238E27FC236}">
                <a16:creationId xmlns:a16="http://schemas.microsoft.com/office/drawing/2014/main" id="{653D7BA9-949B-944F-D371-3EFA5ED79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719" y="3174512"/>
            <a:ext cx="8187731" cy="3777273"/>
          </a:xfrm>
          <a:prstGeom prst="rect">
            <a:avLst/>
          </a:prstGeom>
        </p:spPr>
      </p:pic>
      <p:sp>
        <p:nvSpPr>
          <p:cNvPr id="2" name="TextBox 1">
            <a:extLst>
              <a:ext uri="{FF2B5EF4-FFF2-40B4-BE49-F238E27FC236}">
                <a16:creationId xmlns:a16="http://schemas.microsoft.com/office/drawing/2014/main" id="{A9D17CD0-384E-3514-7F6E-C12744C39BFE}"/>
              </a:ext>
            </a:extLst>
          </p:cNvPr>
          <p:cNvSpPr txBox="1"/>
          <p:nvPr/>
        </p:nvSpPr>
        <p:spPr>
          <a:xfrm>
            <a:off x="996949" y="2317712"/>
            <a:ext cx="3891574" cy="1066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3300" dirty="0">
                <a:solidFill>
                  <a:srgbClr val="000000"/>
                </a:solidFill>
                <a:latin typeface="Arial" panose="020B0604020202020204" pitchFamily="34" charset="0"/>
                <a:sym typeface="Helvetica Neue"/>
              </a:rPr>
              <a:t>Receiving and</a:t>
            </a:r>
          </a:p>
          <a:p>
            <a:pPr algn="ctr" defTabSz="412750" hangingPunct="0"/>
            <a:r>
              <a:rPr lang="en-US" sz="3300" dirty="0">
                <a:latin typeface="Arial" panose="020B0604020202020204" pitchFamily="34" charset="0"/>
              </a:rPr>
              <a:t>managing income.</a:t>
            </a:r>
            <a:endParaRPr lang="en-US" sz="3300" dirty="0">
              <a:solidFill>
                <a:srgbClr val="000000"/>
              </a:solidFill>
              <a:latin typeface="Arial" panose="020B0604020202020204" pitchFamily="34" charset="0"/>
              <a:sym typeface="Helvetica Neue"/>
            </a:endParaRPr>
          </a:p>
        </p:txBody>
      </p:sp>
      <p:sp>
        <p:nvSpPr>
          <p:cNvPr id="4" name="Round Same Side Corner Rectangle 3">
            <a:extLst>
              <a:ext uri="{FF2B5EF4-FFF2-40B4-BE49-F238E27FC236}">
                <a16:creationId xmlns:a16="http://schemas.microsoft.com/office/drawing/2014/main" id="{6E230620-3061-C1F8-7ACF-43A1AA2E66A4}"/>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7" name="Picture 6">
            <a:extLst>
              <a:ext uri="{FF2B5EF4-FFF2-40B4-BE49-F238E27FC236}">
                <a16:creationId xmlns:a16="http://schemas.microsoft.com/office/drawing/2014/main" id="{3D5578F7-42F6-1586-1920-F9290C55CE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8" name="Straight Connector 7">
            <a:extLst>
              <a:ext uri="{FF2B5EF4-FFF2-40B4-BE49-F238E27FC236}">
                <a16:creationId xmlns:a16="http://schemas.microsoft.com/office/drawing/2014/main" id="{B12EC5AA-FF54-D407-B3FB-0C47A2B991F0}"/>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0F7125C3-4846-DD63-F322-A6DCC1F89CF7}"/>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1. Money Management Experiences</a:t>
            </a:r>
          </a:p>
        </p:txBody>
      </p:sp>
    </p:spTree>
    <p:extLst>
      <p:ext uri="{BB962C8B-B14F-4D97-AF65-F5344CB8AC3E}">
        <p14:creationId xmlns:p14="http://schemas.microsoft.com/office/powerpoint/2010/main" val="189496527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sp>
        <p:nvSpPr>
          <p:cNvPr id="13" name="TextBox 12">
            <a:extLst>
              <a:ext uri="{FF2B5EF4-FFF2-40B4-BE49-F238E27FC236}">
                <a16:creationId xmlns:a16="http://schemas.microsoft.com/office/drawing/2014/main" id="{7EF682E0-1403-84CE-36FB-F1D36F3AA2DD}"/>
              </a:ext>
            </a:extLst>
          </p:cNvPr>
          <p:cNvSpPr txBox="1"/>
          <p:nvPr/>
        </p:nvSpPr>
        <p:spPr>
          <a:xfrm>
            <a:off x="2684968" y="2352751"/>
            <a:ext cx="6119063" cy="4744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lnSpc>
                <a:spcPts val="3280"/>
              </a:lnSpc>
            </a:pPr>
            <a:r>
              <a:rPr lang="en-US" sz="4000" dirty="0">
                <a:latin typeface="Arial" panose="020B0604020202020204" pitchFamily="34" charset="0"/>
              </a:rPr>
              <a:t>Learning to Budget</a:t>
            </a:r>
            <a:endParaRPr lang="en-US" sz="4000" dirty="0">
              <a:solidFill>
                <a:srgbClr val="000000"/>
              </a:solidFill>
              <a:latin typeface="Arial" panose="020B0604020202020204" pitchFamily="34" charset="0"/>
              <a:sym typeface="Helvetica Neue"/>
            </a:endParaRPr>
          </a:p>
        </p:txBody>
      </p:sp>
      <p:pic>
        <p:nvPicPr>
          <p:cNvPr id="8" name="Picture 7" descr="A picture containing text&#10;&#10;Description automatically generated">
            <a:extLst>
              <a:ext uri="{FF2B5EF4-FFF2-40B4-BE49-F238E27FC236}">
                <a16:creationId xmlns:a16="http://schemas.microsoft.com/office/drawing/2014/main" id="{8DAB05E5-235E-564B-3AFD-1F0481231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726" y="3226761"/>
            <a:ext cx="6246305" cy="3377240"/>
          </a:xfrm>
          <a:prstGeom prst="rect">
            <a:avLst/>
          </a:prstGeom>
        </p:spPr>
      </p:pic>
      <p:pic>
        <p:nvPicPr>
          <p:cNvPr id="3" name="Picture 2" descr="A blue logo with a black background&#10;&#10;Description automatically generated">
            <a:extLst>
              <a:ext uri="{FF2B5EF4-FFF2-40B4-BE49-F238E27FC236}">
                <a16:creationId xmlns:a16="http://schemas.microsoft.com/office/drawing/2014/main" id="{D02A2B13-B914-35C5-F904-92AA273BB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4" name="Round Same Side Corner Rectangle 3">
            <a:extLst>
              <a:ext uri="{FF2B5EF4-FFF2-40B4-BE49-F238E27FC236}">
                <a16:creationId xmlns:a16="http://schemas.microsoft.com/office/drawing/2014/main" id="{0AB7F83D-B9CA-5728-8D6A-1AE06629773D}"/>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5" name="Picture 4">
            <a:extLst>
              <a:ext uri="{FF2B5EF4-FFF2-40B4-BE49-F238E27FC236}">
                <a16:creationId xmlns:a16="http://schemas.microsoft.com/office/drawing/2014/main" id="{887FFAE1-82EA-FB3F-7907-20D6FD24B2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6" name="Straight Connector 5">
            <a:extLst>
              <a:ext uri="{FF2B5EF4-FFF2-40B4-BE49-F238E27FC236}">
                <a16:creationId xmlns:a16="http://schemas.microsoft.com/office/drawing/2014/main" id="{EFE8CFD7-B952-93D7-5414-CEC4ED300E1E}"/>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D2F392D-E968-778F-B52B-1E059948FA79}"/>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2. Money Management Experiences</a:t>
            </a:r>
          </a:p>
        </p:txBody>
      </p:sp>
    </p:spTree>
    <p:extLst>
      <p:ext uri="{BB962C8B-B14F-4D97-AF65-F5344CB8AC3E}">
        <p14:creationId xmlns:p14="http://schemas.microsoft.com/office/powerpoint/2010/main" val="3409606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sp>
        <p:nvSpPr>
          <p:cNvPr id="13" name="TextBox 12">
            <a:extLst>
              <a:ext uri="{FF2B5EF4-FFF2-40B4-BE49-F238E27FC236}">
                <a16:creationId xmlns:a16="http://schemas.microsoft.com/office/drawing/2014/main" id="{7EF682E0-1403-84CE-36FB-F1D36F3AA2DD}"/>
              </a:ext>
            </a:extLst>
          </p:cNvPr>
          <p:cNvSpPr txBox="1"/>
          <p:nvPr/>
        </p:nvSpPr>
        <p:spPr>
          <a:xfrm>
            <a:off x="996950" y="2711746"/>
            <a:ext cx="5297717" cy="4744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lnSpc>
                <a:spcPts val="3280"/>
              </a:lnSpc>
            </a:pPr>
            <a:r>
              <a:rPr lang="en-US" sz="4800" dirty="0">
                <a:solidFill>
                  <a:srgbClr val="000000"/>
                </a:solidFill>
                <a:latin typeface="Arial" panose="020B0604020202020204" pitchFamily="34" charset="0"/>
                <a:sym typeface="Helvetica Neue"/>
              </a:rPr>
              <a:t>Saving &amp; Investing</a:t>
            </a:r>
          </a:p>
        </p:txBody>
      </p:sp>
      <p:pic>
        <p:nvPicPr>
          <p:cNvPr id="5" name="Picture 4">
            <a:extLst>
              <a:ext uri="{FF2B5EF4-FFF2-40B4-BE49-F238E27FC236}">
                <a16:creationId xmlns:a16="http://schemas.microsoft.com/office/drawing/2014/main" id="{6DFA8688-9878-D2AA-4752-09B001CB6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980" y="1760550"/>
            <a:ext cx="7996004" cy="4890294"/>
          </a:xfrm>
          <a:prstGeom prst="rect">
            <a:avLst/>
          </a:prstGeom>
        </p:spPr>
      </p:pic>
      <p:sp>
        <p:nvSpPr>
          <p:cNvPr id="2" name="Round Same Side Corner Rectangle 1">
            <a:extLst>
              <a:ext uri="{FF2B5EF4-FFF2-40B4-BE49-F238E27FC236}">
                <a16:creationId xmlns:a16="http://schemas.microsoft.com/office/drawing/2014/main" id="{DC6436AA-F1AB-7139-E11E-C416A4DD7169}"/>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 name="Picture 2">
            <a:extLst>
              <a:ext uri="{FF2B5EF4-FFF2-40B4-BE49-F238E27FC236}">
                <a16:creationId xmlns:a16="http://schemas.microsoft.com/office/drawing/2014/main" id="{C2CD8EBD-50B4-ACB8-427F-15DA14CC5D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4" name="Straight Connector 3">
            <a:extLst>
              <a:ext uri="{FF2B5EF4-FFF2-40B4-BE49-F238E27FC236}">
                <a16:creationId xmlns:a16="http://schemas.microsoft.com/office/drawing/2014/main" id="{0DC4B26D-60C0-B29A-CFC7-592E8D747472}"/>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1F88B7B-54ED-F9AF-1DD1-97749E7E48E6}"/>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3. Money Management Experiences</a:t>
            </a:r>
          </a:p>
        </p:txBody>
      </p:sp>
    </p:spTree>
    <p:extLst>
      <p:ext uri="{BB962C8B-B14F-4D97-AF65-F5344CB8AC3E}">
        <p14:creationId xmlns:p14="http://schemas.microsoft.com/office/powerpoint/2010/main" val="12815948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pic>
        <p:nvPicPr>
          <p:cNvPr id="3" name="Picture 2" descr="Chart&#10;&#10;Description automatically generated">
            <a:extLst>
              <a:ext uri="{FF2B5EF4-FFF2-40B4-BE49-F238E27FC236}">
                <a16:creationId xmlns:a16="http://schemas.microsoft.com/office/drawing/2014/main" id="{B31AFBD8-C0E9-9BBE-19E0-CF46EC3E4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980" y="1714501"/>
            <a:ext cx="8041544" cy="4915085"/>
          </a:xfrm>
          <a:prstGeom prst="rect">
            <a:avLst/>
          </a:prstGeom>
        </p:spPr>
      </p:pic>
      <p:pic>
        <p:nvPicPr>
          <p:cNvPr id="2" name="Picture 1" descr="A blue logo with a black background&#10;&#10;Description automatically generated">
            <a:extLst>
              <a:ext uri="{FF2B5EF4-FFF2-40B4-BE49-F238E27FC236}">
                <a16:creationId xmlns:a16="http://schemas.microsoft.com/office/drawing/2014/main" id="{29A07A87-62BB-37E1-DAA4-ABD4D7BE7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5" name="Round Same Side Corner Rectangle 4">
            <a:extLst>
              <a:ext uri="{FF2B5EF4-FFF2-40B4-BE49-F238E27FC236}">
                <a16:creationId xmlns:a16="http://schemas.microsoft.com/office/drawing/2014/main" id="{42304A13-DB51-F13E-75CD-364A06A7555A}"/>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7" name="Picture 6">
            <a:extLst>
              <a:ext uri="{FF2B5EF4-FFF2-40B4-BE49-F238E27FC236}">
                <a16:creationId xmlns:a16="http://schemas.microsoft.com/office/drawing/2014/main" id="{28990B10-E861-32BF-2FD5-B142596886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8" name="Straight Connector 7">
            <a:extLst>
              <a:ext uri="{FF2B5EF4-FFF2-40B4-BE49-F238E27FC236}">
                <a16:creationId xmlns:a16="http://schemas.microsoft.com/office/drawing/2014/main" id="{4F6B19B9-2BFD-1794-04B3-2B249F78C8F2}"/>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45374DFA-EE4A-8290-D8EE-4EAB88E7A04E}"/>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3. Explaining Compound Interest</a:t>
            </a:r>
          </a:p>
        </p:txBody>
      </p:sp>
    </p:spTree>
    <p:extLst>
      <p:ext uri="{BB962C8B-B14F-4D97-AF65-F5344CB8AC3E}">
        <p14:creationId xmlns:p14="http://schemas.microsoft.com/office/powerpoint/2010/main" val="286044777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sp>
        <p:nvSpPr>
          <p:cNvPr id="13" name="TextBox 12">
            <a:extLst>
              <a:ext uri="{FF2B5EF4-FFF2-40B4-BE49-F238E27FC236}">
                <a16:creationId xmlns:a16="http://schemas.microsoft.com/office/drawing/2014/main" id="{7EF682E0-1403-84CE-36FB-F1D36F3AA2DD}"/>
              </a:ext>
            </a:extLst>
          </p:cNvPr>
          <p:cNvSpPr txBox="1"/>
          <p:nvPr/>
        </p:nvSpPr>
        <p:spPr>
          <a:xfrm>
            <a:off x="5627565" y="3131625"/>
            <a:ext cx="5297717" cy="4744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lnSpc>
                <a:spcPts val="3280"/>
              </a:lnSpc>
            </a:pPr>
            <a:r>
              <a:rPr lang="en-US" sz="4800" dirty="0">
                <a:latin typeface="Arial" panose="020B0604020202020204" pitchFamily="34" charset="0"/>
              </a:rPr>
              <a:t>Avoiding Debt</a:t>
            </a:r>
            <a:endParaRPr lang="en-US" sz="4800" dirty="0">
              <a:solidFill>
                <a:srgbClr val="000000"/>
              </a:solidFill>
              <a:latin typeface="Arial" panose="020B0604020202020204" pitchFamily="34" charset="0"/>
              <a:sym typeface="Helvetica Neue"/>
            </a:endParaRPr>
          </a:p>
        </p:txBody>
      </p:sp>
      <p:pic>
        <p:nvPicPr>
          <p:cNvPr id="4" name="Picture 3" descr="A picture containing text, vector graphics&#10;&#10;Description automatically generated">
            <a:extLst>
              <a:ext uri="{FF2B5EF4-FFF2-40B4-BE49-F238E27FC236}">
                <a16:creationId xmlns:a16="http://schemas.microsoft.com/office/drawing/2014/main" id="{78168358-1EA1-C6F5-A247-10E0A58AB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69" y="1562101"/>
            <a:ext cx="5146431" cy="5146431"/>
          </a:xfrm>
          <a:prstGeom prst="rect">
            <a:avLst/>
          </a:prstGeom>
        </p:spPr>
      </p:pic>
      <p:pic>
        <p:nvPicPr>
          <p:cNvPr id="2" name="Picture 1" descr="A blue logo with a black background&#10;&#10;Description automatically generated">
            <a:extLst>
              <a:ext uri="{FF2B5EF4-FFF2-40B4-BE49-F238E27FC236}">
                <a16:creationId xmlns:a16="http://schemas.microsoft.com/office/drawing/2014/main" id="{3ADE75AF-9E99-E057-7467-0BDC15001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5" name="Round Same Side Corner Rectangle 4">
            <a:extLst>
              <a:ext uri="{FF2B5EF4-FFF2-40B4-BE49-F238E27FC236}">
                <a16:creationId xmlns:a16="http://schemas.microsoft.com/office/drawing/2014/main" id="{D84E63A0-B9DB-A979-5F22-0B6187F71ED5}"/>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7" name="Picture 6">
            <a:extLst>
              <a:ext uri="{FF2B5EF4-FFF2-40B4-BE49-F238E27FC236}">
                <a16:creationId xmlns:a16="http://schemas.microsoft.com/office/drawing/2014/main" id="{C0025488-839B-7B43-713D-A7DD2F1E4C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8" name="Straight Connector 7">
            <a:extLst>
              <a:ext uri="{FF2B5EF4-FFF2-40B4-BE49-F238E27FC236}">
                <a16:creationId xmlns:a16="http://schemas.microsoft.com/office/drawing/2014/main" id="{57592861-DDFB-E770-2165-483811BE41EE}"/>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D9D61E81-C3C5-3197-73DD-A43E521ADD61}"/>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4. Money Management Experiences</a:t>
            </a:r>
          </a:p>
        </p:txBody>
      </p:sp>
    </p:spTree>
    <p:extLst>
      <p:ext uri="{BB962C8B-B14F-4D97-AF65-F5344CB8AC3E}">
        <p14:creationId xmlns:p14="http://schemas.microsoft.com/office/powerpoint/2010/main" val="28556063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pic>
        <p:nvPicPr>
          <p:cNvPr id="5" name="Picture 4" descr="Chart, treemap chart&#10;&#10;Description automatically generated">
            <a:extLst>
              <a:ext uri="{FF2B5EF4-FFF2-40B4-BE49-F238E27FC236}">
                <a16:creationId xmlns:a16="http://schemas.microsoft.com/office/drawing/2014/main" id="{B28F4C27-6060-A55D-1AFC-3EA8EA0BC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477" y="1648778"/>
            <a:ext cx="7630991" cy="5031422"/>
          </a:xfrm>
          <a:prstGeom prst="rect">
            <a:avLst/>
          </a:prstGeom>
        </p:spPr>
      </p:pic>
      <p:pic>
        <p:nvPicPr>
          <p:cNvPr id="2" name="Picture 1" descr="A blue logo with a black background&#10;&#10;Description automatically generated">
            <a:extLst>
              <a:ext uri="{FF2B5EF4-FFF2-40B4-BE49-F238E27FC236}">
                <a16:creationId xmlns:a16="http://schemas.microsoft.com/office/drawing/2014/main" id="{065BD186-41B3-30E8-8FF4-FCDDA4384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8" name="Round Same Side Corner Rectangle 7">
            <a:extLst>
              <a:ext uri="{FF2B5EF4-FFF2-40B4-BE49-F238E27FC236}">
                <a16:creationId xmlns:a16="http://schemas.microsoft.com/office/drawing/2014/main" id="{5CE84699-5516-CC00-98A4-9091C812240B}"/>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3" name="Picture 12">
            <a:extLst>
              <a:ext uri="{FF2B5EF4-FFF2-40B4-BE49-F238E27FC236}">
                <a16:creationId xmlns:a16="http://schemas.microsoft.com/office/drawing/2014/main" id="{A2FEEE77-97F0-62D6-395F-FA9A94D312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4" name="Straight Connector 13">
            <a:extLst>
              <a:ext uri="{FF2B5EF4-FFF2-40B4-BE49-F238E27FC236}">
                <a16:creationId xmlns:a16="http://schemas.microsoft.com/office/drawing/2014/main" id="{E559172A-FCB1-4180-2B2F-D60A2D8E56D5}"/>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34D3BD7-E8E8-46A5-5DD1-46E21F4C15FD}"/>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4. Explaining what debt really costs . . .</a:t>
            </a:r>
          </a:p>
        </p:txBody>
      </p:sp>
    </p:spTree>
    <p:extLst>
      <p:ext uri="{BB962C8B-B14F-4D97-AF65-F5344CB8AC3E}">
        <p14:creationId xmlns:p14="http://schemas.microsoft.com/office/powerpoint/2010/main" val="1139684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sp>
        <p:nvSpPr>
          <p:cNvPr id="2" name="TextBox 1">
            <a:extLst>
              <a:ext uri="{FF2B5EF4-FFF2-40B4-BE49-F238E27FC236}">
                <a16:creationId xmlns:a16="http://schemas.microsoft.com/office/drawing/2014/main" id="{CFEC9553-1957-E3EB-8E36-007EB9D1EAF8}"/>
              </a:ext>
            </a:extLst>
          </p:cNvPr>
          <p:cNvSpPr txBox="1"/>
          <p:nvPr/>
        </p:nvSpPr>
        <p:spPr>
          <a:xfrm>
            <a:off x="6353281" y="3029033"/>
            <a:ext cx="3938954" cy="1154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lnSpc>
                <a:spcPts val="4260"/>
              </a:lnSpc>
            </a:pPr>
            <a:r>
              <a:rPr lang="en-US" sz="3600" dirty="0">
                <a:solidFill>
                  <a:srgbClr val="000000"/>
                </a:solidFill>
                <a:latin typeface="Arial" panose="020B0604020202020204" pitchFamily="34" charset="0"/>
                <a:sym typeface="Helvetica Neue"/>
              </a:rPr>
              <a:t>Establishing the habit of giving.</a:t>
            </a:r>
          </a:p>
        </p:txBody>
      </p:sp>
      <p:pic>
        <p:nvPicPr>
          <p:cNvPr id="7" name="Picture 6" descr="A close-up of a can&#10;&#10;Description automatically generated with low confidence">
            <a:extLst>
              <a:ext uri="{FF2B5EF4-FFF2-40B4-BE49-F238E27FC236}">
                <a16:creationId xmlns:a16="http://schemas.microsoft.com/office/drawing/2014/main" id="{2704DE3A-5AE8-2B7F-83F9-D33CBD9F5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59" y="1884900"/>
            <a:ext cx="3193909" cy="4920347"/>
          </a:xfrm>
          <a:prstGeom prst="rect">
            <a:avLst/>
          </a:prstGeom>
        </p:spPr>
      </p:pic>
      <p:pic>
        <p:nvPicPr>
          <p:cNvPr id="4" name="Picture 3" descr="A blue logo with a black background&#10;&#10;Description automatically generated">
            <a:extLst>
              <a:ext uri="{FF2B5EF4-FFF2-40B4-BE49-F238E27FC236}">
                <a16:creationId xmlns:a16="http://schemas.microsoft.com/office/drawing/2014/main" id="{5CDDC7C5-CD22-4987-9F3B-D50EC8FA6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5" name="Round Same Side Corner Rectangle 4">
            <a:extLst>
              <a:ext uri="{FF2B5EF4-FFF2-40B4-BE49-F238E27FC236}">
                <a16:creationId xmlns:a16="http://schemas.microsoft.com/office/drawing/2014/main" id="{F91CA6F0-4A0E-369E-5E8B-39AD8E16EE62}"/>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8" name="Picture 7">
            <a:extLst>
              <a:ext uri="{FF2B5EF4-FFF2-40B4-BE49-F238E27FC236}">
                <a16:creationId xmlns:a16="http://schemas.microsoft.com/office/drawing/2014/main" id="{F57C38E3-18A9-E764-A6BF-22FB974D5E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3" name="Straight Connector 12">
            <a:extLst>
              <a:ext uri="{FF2B5EF4-FFF2-40B4-BE49-F238E27FC236}">
                <a16:creationId xmlns:a16="http://schemas.microsoft.com/office/drawing/2014/main" id="{5BDD3AF2-C79B-0117-5094-B2E9198C2493}"/>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3DCA894-D64D-88E9-4AA7-858D36A346E2}"/>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5. Money Management Experiences</a:t>
            </a:r>
          </a:p>
        </p:txBody>
      </p:sp>
    </p:spTree>
    <p:extLst>
      <p:ext uri="{BB962C8B-B14F-4D97-AF65-F5344CB8AC3E}">
        <p14:creationId xmlns:p14="http://schemas.microsoft.com/office/powerpoint/2010/main" val="19264014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sp>
        <p:nvSpPr>
          <p:cNvPr id="2" name="TextBox 1">
            <a:extLst>
              <a:ext uri="{FF2B5EF4-FFF2-40B4-BE49-F238E27FC236}">
                <a16:creationId xmlns:a16="http://schemas.microsoft.com/office/drawing/2014/main" id="{CFEC9553-1957-E3EB-8E36-007EB9D1EAF8}"/>
              </a:ext>
            </a:extLst>
          </p:cNvPr>
          <p:cNvSpPr txBox="1"/>
          <p:nvPr/>
        </p:nvSpPr>
        <p:spPr>
          <a:xfrm>
            <a:off x="6298467" y="2161125"/>
            <a:ext cx="3938954" cy="3577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428625" indent="-428625" defTabSz="412750" hangingPunct="0">
              <a:lnSpc>
                <a:spcPts val="5520"/>
              </a:lnSpc>
              <a:buFont typeface="Arial" panose="020B0604020202020204" pitchFamily="34" charset="0"/>
              <a:buChar char="•"/>
            </a:pPr>
            <a:r>
              <a:rPr lang="en-US" sz="3300" dirty="0">
                <a:solidFill>
                  <a:srgbClr val="000000"/>
                </a:solidFill>
                <a:latin typeface="Arial" panose="020B0604020202020204" pitchFamily="34" charset="0"/>
                <a:sym typeface="Helvetica Neue"/>
              </a:rPr>
              <a:t>Periodic</a:t>
            </a:r>
          </a:p>
          <a:p>
            <a:pPr marL="428625" indent="-428625" defTabSz="412750" hangingPunct="0">
              <a:lnSpc>
                <a:spcPts val="5520"/>
              </a:lnSpc>
              <a:buFont typeface="Arial" panose="020B0604020202020204" pitchFamily="34" charset="0"/>
              <a:buChar char="•"/>
            </a:pPr>
            <a:r>
              <a:rPr lang="en-US" sz="3300" dirty="0">
                <a:latin typeface="Arial" panose="020B0604020202020204" pitchFamily="34" charset="0"/>
              </a:rPr>
              <a:t>Personal</a:t>
            </a:r>
          </a:p>
          <a:p>
            <a:pPr marL="428625" indent="-428625" defTabSz="412750" hangingPunct="0">
              <a:lnSpc>
                <a:spcPts val="5520"/>
              </a:lnSpc>
              <a:buFont typeface="Arial" panose="020B0604020202020204" pitchFamily="34" charset="0"/>
              <a:buChar char="•"/>
            </a:pPr>
            <a:r>
              <a:rPr lang="en-US" sz="3300" dirty="0">
                <a:solidFill>
                  <a:srgbClr val="000000"/>
                </a:solidFill>
                <a:latin typeface="Arial" panose="020B0604020202020204" pitchFamily="34" charset="0"/>
                <a:sym typeface="Helvetica Neue"/>
              </a:rPr>
              <a:t>Private Deposit</a:t>
            </a:r>
          </a:p>
          <a:p>
            <a:pPr marL="428625" indent="-428625" defTabSz="412750" hangingPunct="0">
              <a:lnSpc>
                <a:spcPts val="5520"/>
              </a:lnSpc>
              <a:buFont typeface="Arial" panose="020B0604020202020204" pitchFamily="34" charset="0"/>
              <a:buChar char="•"/>
            </a:pPr>
            <a:r>
              <a:rPr lang="en-US" sz="3300" dirty="0">
                <a:latin typeface="Arial" panose="020B0604020202020204" pitchFamily="34" charset="0"/>
              </a:rPr>
              <a:t>Priority</a:t>
            </a:r>
          </a:p>
          <a:p>
            <a:pPr marL="428625" indent="-428625" defTabSz="412750" hangingPunct="0">
              <a:lnSpc>
                <a:spcPts val="5520"/>
              </a:lnSpc>
              <a:buFont typeface="Arial" panose="020B0604020202020204" pitchFamily="34" charset="0"/>
              <a:buChar char="•"/>
            </a:pPr>
            <a:r>
              <a:rPr lang="en-US" sz="3300" dirty="0">
                <a:solidFill>
                  <a:srgbClr val="000000"/>
                </a:solidFill>
                <a:latin typeface="Arial" panose="020B0604020202020204" pitchFamily="34" charset="0"/>
                <a:sym typeface="Helvetica Neue"/>
              </a:rPr>
              <a:t>Premeditated</a:t>
            </a:r>
          </a:p>
        </p:txBody>
      </p:sp>
      <p:pic>
        <p:nvPicPr>
          <p:cNvPr id="7" name="Picture 6" descr="A close-up of a can&#10;&#10;Description automatically generated with low confidence">
            <a:extLst>
              <a:ext uri="{FF2B5EF4-FFF2-40B4-BE49-F238E27FC236}">
                <a16:creationId xmlns:a16="http://schemas.microsoft.com/office/drawing/2014/main" id="{2704DE3A-5AE8-2B7F-83F9-D33CBD9F5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59" y="1884900"/>
            <a:ext cx="3193909" cy="4920347"/>
          </a:xfrm>
          <a:prstGeom prst="rect">
            <a:avLst/>
          </a:prstGeom>
        </p:spPr>
      </p:pic>
      <p:pic>
        <p:nvPicPr>
          <p:cNvPr id="4" name="Picture 3" descr="A blue logo with a black background&#10;&#10;Description automatically generated">
            <a:extLst>
              <a:ext uri="{FF2B5EF4-FFF2-40B4-BE49-F238E27FC236}">
                <a16:creationId xmlns:a16="http://schemas.microsoft.com/office/drawing/2014/main" id="{B066EDC5-7267-7C86-F8C8-47A3E8E1D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13" name="Round Same Side Corner Rectangle 12">
            <a:extLst>
              <a:ext uri="{FF2B5EF4-FFF2-40B4-BE49-F238E27FC236}">
                <a16:creationId xmlns:a16="http://schemas.microsoft.com/office/drawing/2014/main" id="{E57FEDCE-376D-1CF8-9914-CC10520FCFA6}"/>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4" name="Picture 13">
            <a:extLst>
              <a:ext uri="{FF2B5EF4-FFF2-40B4-BE49-F238E27FC236}">
                <a16:creationId xmlns:a16="http://schemas.microsoft.com/office/drawing/2014/main" id="{00871F5E-AB39-1D14-CAB6-333A96342F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5" name="Straight Connector 14">
            <a:extLst>
              <a:ext uri="{FF2B5EF4-FFF2-40B4-BE49-F238E27FC236}">
                <a16:creationId xmlns:a16="http://schemas.microsoft.com/office/drawing/2014/main" id="{36DF118D-5324-16F1-611D-8D59B411DC80}"/>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71DFF55D-F655-63E1-1B67-3721E13E1AD6}"/>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5. Giving should be . . .</a:t>
            </a:r>
          </a:p>
        </p:txBody>
      </p:sp>
    </p:spTree>
    <p:extLst>
      <p:ext uri="{BB962C8B-B14F-4D97-AF65-F5344CB8AC3E}">
        <p14:creationId xmlns:p14="http://schemas.microsoft.com/office/powerpoint/2010/main" val="20977652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sp>
        <p:nvSpPr>
          <p:cNvPr id="2" name="TextBox 1">
            <a:extLst>
              <a:ext uri="{FF2B5EF4-FFF2-40B4-BE49-F238E27FC236}">
                <a16:creationId xmlns:a16="http://schemas.microsoft.com/office/drawing/2014/main" id="{60E65F86-5C95-4241-7C89-01B1EA332ED8}"/>
              </a:ext>
            </a:extLst>
          </p:cNvPr>
          <p:cNvSpPr txBox="1"/>
          <p:nvPr/>
        </p:nvSpPr>
        <p:spPr>
          <a:xfrm>
            <a:off x="7073656" y="2290893"/>
            <a:ext cx="4665785" cy="18979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3000" dirty="0">
                <a:solidFill>
                  <a:srgbClr val="211D1E"/>
                </a:solidFill>
                <a:latin typeface="Arial" panose="020B0604020202020204" pitchFamily="34" charset="0"/>
              </a:rPr>
              <a:t>Parents also have a responsibility </a:t>
            </a:r>
          </a:p>
          <a:p>
            <a:r>
              <a:rPr lang="en-US" sz="3000" dirty="0">
                <a:solidFill>
                  <a:srgbClr val="211D1E"/>
                </a:solidFill>
                <a:latin typeface="Arial" panose="020B0604020202020204" pitchFamily="34" charset="0"/>
              </a:rPr>
              <a:t>to train children to develop work habits. </a:t>
            </a:r>
            <a:endParaRPr lang="en-US" sz="3000" dirty="0">
              <a:solidFill>
                <a:srgbClr val="000000"/>
              </a:solidFill>
              <a:latin typeface="Arial" panose="020B0604020202020204" pitchFamily="34" charset="0"/>
              <a:sym typeface="Helvetica Neue"/>
            </a:endParaRPr>
          </a:p>
        </p:txBody>
      </p:sp>
      <p:pic>
        <p:nvPicPr>
          <p:cNvPr id="5" name="Picture 4" descr="A picture containing toy, doll, vector graphics&#10;&#10;Description automatically generated">
            <a:extLst>
              <a:ext uri="{FF2B5EF4-FFF2-40B4-BE49-F238E27FC236}">
                <a16:creationId xmlns:a16="http://schemas.microsoft.com/office/drawing/2014/main" id="{24DF2EE7-4553-730D-6600-12604E8C1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67" y="2087685"/>
            <a:ext cx="6571889" cy="4202327"/>
          </a:xfrm>
          <a:prstGeom prst="rect">
            <a:avLst/>
          </a:prstGeom>
        </p:spPr>
      </p:pic>
      <p:pic>
        <p:nvPicPr>
          <p:cNvPr id="4" name="Picture 3" descr="A blue logo with a black background&#10;&#10;Description automatically generated">
            <a:extLst>
              <a:ext uri="{FF2B5EF4-FFF2-40B4-BE49-F238E27FC236}">
                <a16:creationId xmlns:a16="http://schemas.microsoft.com/office/drawing/2014/main" id="{6CB83D58-CB61-4445-74D6-EF702BED0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13" name="Round Same Side Corner Rectangle 12">
            <a:extLst>
              <a:ext uri="{FF2B5EF4-FFF2-40B4-BE49-F238E27FC236}">
                <a16:creationId xmlns:a16="http://schemas.microsoft.com/office/drawing/2014/main" id="{C4BC67AA-301B-EE99-F93F-95DDE7FD10AD}"/>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4" name="Picture 13">
            <a:extLst>
              <a:ext uri="{FF2B5EF4-FFF2-40B4-BE49-F238E27FC236}">
                <a16:creationId xmlns:a16="http://schemas.microsoft.com/office/drawing/2014/main" id="{D7134CAD-6BDF-BEB2-09AC-0933D8EFB3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5" name="Straight Connector 14">
            <a:extLst>
              <a:ext uri="{FF2B5EF4-FFF2-40B4-BE49-F238E27FC236}">
                <a16:creationId xmlns:a16="http://schemas.microsoft.com/office/drawing/2014/main" id="{2AA113DE-7B8A-9A9B-09D5-A38EC1DD7E1A}"/>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D6640AC-0A5D-4761-454B-FDDFDBAACE6B}"/>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Developing Work Habits</a:t>
            </a:r>
          </a:p>
        </p:txBody>
      </p:sp>
    </p:spTree>
    <p:extLst>
      <p:ext uri="{BB962C8B-B14F-4D97-AF65-F5344CB8AC3E}">
        <p14:creationId xmlns:p14="http://schemas.microsoft.com/office/powerpoint/2010/main" val="35973712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pic>
        <p:nvPicPr>
          <p:cNvPr id="5" name="Picture 4">
            <a:extLst>
              <a:ext uri="{FF2B5EF4-FFF2-40B4-BE49-F238E27FC236}">
                <a16:creationId xmlns:a16="http://schemas.microsoft.com/office/drawing/2014/main" id="{2B6596BD-DB29-8203-6873-E6DFD5552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119" y="1966547"/>
            <a:ext cx="4953651" cy="4393407"/>
          </a:xfrm>
          <a:prstGeom prst="rect">
            <a:avLst/>
          </a:prstGeom>
        </p:spPr>
      </p:pic>
      <p:pic>
        <p:nvPicPr>
          <p:cNvPr id="2" name="Picture 1" descr="A blue logo with a black background&#10;&#10;Description automatically generated">
            <a:extLst>
              <a:ext uri="{FF2B5EF4-FFF2-40B4-BE49-F238E27FC236}">
                <a16:creationId xmlns:a16="http://schemas.microsoft.com/office/drawing/2014/main" id="{640FC8CF-3E33-E1AC-50DB-D1182FC7C2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4" name="Round Same Side Corner Rectangle 3">
            <a:extLst>
              <a:ext uri="{FF2B5EF4-FFF2-40B4-BE49-F238E27FC236}">
                <a16:creationId xmlns:a16="http://schemas.microsoft.com/office/drawing/2014/main" id="{816AE564-CB28-F41A-D9F7-7FFAC202CF05}"/>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7" name="Picture 6">
            <a:extLst>
              <a:ext uri="{FF2B5EF4-FFF2-40B4-BE49-F238E27FC236}">
                <a16:creationId xmlns:a16="http://schemas.microsoft.com/office/drawing/2014/main" id="{31ED9A85-8DF1-9565-1AF9-7FB95676FB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8" name="Straight Connector 7">
            <a:extLst>
              <a:ext uri="{FF2B5EF4-FFF2-40B4-BE49-F238E27FC236}">
                <a16:creationId xmlns:a16="http://schemas.microsoft.com/office/drawing/2014/main" id="{147AB215-8701-5BD6-C1FF-2ED0DC6AFCC0}"/>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F71B7754-792C-5C53-533D-F15C3A185181}"/>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1. Routine Responsibilities</a:t>
            </a:r>
          </a:p>
        </p:txBody>
      </p:sp>
    </p:spTree>
    <p:extLst>
      <p:ext uri="{BB962C8B-B14F-4D97-AF65-F5344CB8AC3E}">
        <p14:creationId xmlns:p14="http://schemas.microsoft.com/office/powerpoint/2010/main" val="13496138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79292857-2158-24FB-884D-E8E7EC397287}"/>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 name="Picture 2">
            <a:extLst>
              <a:ext uri="{FF2B5EF4-FFF2-40B4-BE49-F238E27FC236}">
                <a16:creationId xmlns:a16="http://schemas.microsoft.com/office/drawing/2014/main" id="{8C63E2EB-18EE-1209-FD39-384745C8F1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4" name="Straight Connector 3">
            <a:extLst>
              <a:ext uri="{FF2B5EF4-FFF2-40B4-BE49-F238E27FC236}">
                <a16:creationId xmlns:a16="http://schemas.microsoft.com/office/drawing/2014/main" id="{AC8EEF12-8438-2E5E-6DC5-FFDCD7780AE3}"/>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17248504-509D-11A4-32D4-6D33C6255474}"/>
              </a:ext>
            </a:extLst>
          </p:cNvPr>
          <p:cNvSpPr>
            <a:spLocks noGrp="1"/>
          </p:cNvSpPr>
          <p:nvPr>
            <p:ph type="title"/>
          </p:nvPr>
        </p:nvSpPr>
        <p:spPr>
          <a:xfrm>
            <a:off x="2586823" y="264405"/>
            <a:ext cx="10515600" cy="494825"/>
          </a:xfrm>
        </p:spPr>
        <p:txBody>
          <a:bodyPr/>
          <a:lstStyle/>
          <a:p>
            <a:pPr hangingPunct="1"/>
            <a:r>
              <a:rPr lang="en-US" sz="2800" b="1" dirty="0">
                <a:solidFill>
                  <a:schemeClr val="bg1"/>
                </a:solidFill>
                <a:latin typeface="Aptos" panose="020B0004020202020204" pitchFamily="34" charset="0"/>
              </a:rPr>
              <a:t>Being an MVP Parent &amp; Grandparent</a:t>
            </a:r>
          </a:p>
        </p:txBody>
      </p:sp>
      <p:pic>
        <p:nvPicPr>
          <p:cNvPr id="6" name="4 - MVP Parent">
            <a:hlinkClick r:id="" action="ppaction://media"/>
            <a:extLst>
              <a:ext uri="{FF2B5EF4-FFF2-40B4-BE49-F238E27FC236}">
                <a16:creationId xmlns:a16="http://schemas.microsoft.com/office/drawing/2014/main" id="{7D1243AB-12D0-0D4F-CC8F-EB4DDF3AA1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2885" y="1191506"/>
            <a:ext cx="9206230" cy="5178504"/>
          </a:xfrm>
          <a:prstGeom prst="rect">
            <a:avLst/>
          </a:prstGeom>
        </p:spPr>
      </p:pic>
    </p:spTree>
    <p:extLst>
      <p:ext uri="{BB962C8B-B14F-4D97-AF65-F5344CB8AC3E}">
        <p14:creationId xmlns:p14="http://schemas.microsoft.com/office/powerpoint/2010/main" val="23021213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pic>
        <p:nvPicPr>
          <p:cNvPr id="13" name="Picture 12" descr="A picture containing icon&#10;&#10;Description automatically generated">
            <a:extLst>
              <a:ext uri="{FF2B5EF4-FFF2-40B4-BE49-F238E27FC236}">
                <a16:creationId xmlns:a16="http://schemas.microsoft.com/office/drawing/2014/main" id="{0D6C0632-94E4-23B6-70A9-3B94427F7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139" y="2026975"/>
            <a:ext cx="5652693" cy="4370639"/>
          </a:xfrm>
          <a:prstGeom prst="rect">
            <a:avLst/>
          </a:prstGeom>
        </p:spPr>
      </p:pic>
      <p:pic>
        <p:nvPicPr>
          <p:cNvPr id="2" name="Picture 1" descr="A blue logo with a black background&#10;&#10;Description automatically generated">
            <a:extLst>
              <a:ext uri="{FF2B5EF4-FFF2-40B4-BE49-F238E27FC236}">
                <a16:creationId xmlns:a16="http://schemas.microsoft.com/office/drawing/2014/main" id="{319093C7-8AC5-F65F-D059-FCF3FD200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7" name="Round Same Side Corner Rectangle 6">
            <a:extLst>
              <a:ext uri="{FF2B5EF4-FFF2-40B4-BE49-F238E27FC236}">
                <a16:creationId xmlns:a16="http://schemas.microsoft.com/office/drawing/2014/main" id="{E33D2280-F159-4E7B-7E6F-D4C44C680069}"/>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8" name="Picture 7">
            <a:extLst>
              <a:ext uri="{FF2B5EF4-FFF2-40B4-BE49-F238E27FC236}">
                <a16:creationId xmlns:a16="http://schemas.microsoft.com/office/drawing/2014/main" id="{2B457DD9-1346-CD17-78DE-52B6649849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4" name="Straight Connector 13">
            <a:extLst>
              <a:ext uri="{FF2B5EF4-FFF2-40B4-BE49-F238E27FC236}">
                <a16:creationId xmlns:a16="http://schemas.microsoft.com/office/drawing/2014/main" id="{22C88120-136C-D147-2D58-67CE5489A2B6}"/>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175E8FF-6E1A-512B-5EE6-105B858DA41B}"/>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2. Expose Children to Your Work</a:t>
            </a:r>
          </a:p>
        </p:txBody>
      </p:sp>
    </p:spTree>
    <p:extLst>
      <p:ext uri="{BB962C8B-B14F-4D97-AF65-F5344CB8AC3E}">
        <p14:creationId xmlns:p14="http://schemas.microsoft.com/office/powerpoint/2010/main" val="360414238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pic>
        <p:nvPicPr>
          <p:cNvPr id="5" name="Picture 4" descr="A picture containing text, vector graphics&#10;&#10;Description automatically generated">
            <a:extLst>
              <a:ext uri="{FF2B5EF4-FFF2-40B4-BE49-F238E27FC236}">
                <a16:creationId xmlns:a16="http://schemas.microsoft.com/office/drawing/2014/main" id="{3C3F5488-5F53-D3EC-B779-34404AEB7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33138" y="1760550"/>
            <a:ext cx="4665785" cy="4843451"/>
          </a:xfrm>
          <a:prstGeom prst="rect">
            <a:avLst/>
          </a:prstGeom>
        </p:spPr>
      </p:pic>
      <p:pic>
        <p:nvPicPr>
          <p:cNvPr id="2" name="Picture 1" descr="A blue logo with a black background&#10;&#10;Description automatically generated">
            <a:extLst>
              <a:ext uri="{FF2B5EF4-FFF2-40B4-BE49-F238E27FC236}">
                <a16:creationId xmlns:a16="http://schemas.microsoft.com/office/drawing/2014/main" id="{5D71F9D7-0A15-C9C6-C89F-7E3613948C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3" name="Round Same Side Corner Rectangle 2">
            <a:extLst>
              <a:ext uri="{FF2B5EF4-FFF2-40B4-BE49-F238E27FC236}">
                <a16:creationId xmlns:a16="http://schemas.microsoft.com/office/drawing/2014/main" id="{72F29254-5152-F660-8C14-AC021C043311}"/>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4" name="Picture 3">
            <a:extLst>
              <a:ext uri="{FF2B5EF4-FFF2-40B4-BE49-F238E27FC236}">
                <a16:creationId xmlns:a16="http://schemas.microsoft.com/office/drawing/2014/main" id="{50451452-FA7F-240E-9BAD-C02F4E85A6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8" name="Straight Connector 7">
            <a:extLst>
              <a:ext uri="{FF2B5EF4-FFF2-40B4-BE49-F238E27FC236}">
                <a16:creationId xmlns:a16="http://schemas.microsoft.com/office/drawing/2014/main" id="{9B3EDFC2-7C65-6219-D32E-D409D378F219}"/>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42361781-A5E6-45BE-CE9B-CA6A515D8B06}"/>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3. Getting a Part-Time Job</a:t>
            </a:r>
          </a:p>
        </p:txBody>
      </p:sp>
    </p:spTree>
    <p:extLst>
      <p:ext uri="{BB962C8B-B14F-4D97-AF65-F5344CB8AC3E}">
        <p14:creationId xmlns:p14="http://schemas.microsoft.com/office/powerpoint/2010/main" val="227710053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pic>
        <p:nvPicPr>
          <p:cNvPr id="4" name="Picture 3" descr="Chart&#10;&#10;Description automatically generated with low confidence">
            <a:extLst>
              <a:ext uri="{FF2B5EF4-FFF2-40B4-BE49-F238E27FC236}">
                <a16:creationId xmlns:a16="http://schemas.microsoft.com/office/drawing/2014/main" id="{0956AA6D-EC7A-D893-BEF9-93AB791E2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858" y="2051538"/>
            <a:ext cx="3412067" cy="4257352"/>
          </a:xfrm>
          <a:prstGeom prst="rect">
            <a:avLst/>
          </a:prstGeom>
        </p:spPr>
      </p:pic>
      <p:sp>
        <p:nvSpPr>
          <p:cNvPr id="6" name="TextBox 5">
            <a:extLst>
              <a:ext uri="{FF2B5EF4-FFF2-40B4-BE49-F238E27FC236}">
                <a16:creationId xmlns:a16="http://schemas.microsoft.com/office/drawing/2014/main" id="{D5E5C7F2-808F-B2E4-7BB3-CD1E2B99ABD4}"/>
              </a:ext>
            </a:extLst>
          </p:cNvPr>
          <p:cNvSpPr txBox="1"/>
          <p:nvPr/>
        </p:nvSpPr>
        <p:spPr>
          <a:xfrm>
            <a:off x="4900246" y="3664145"/>
            <a:ext cx="5744308"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000" dirty="0">
                <a:solidFill>
                  <a:srgbClr val="000000"/>
                </a:solidFill>
                <a:latin typeface="Arial" panose="020B0604020202020204" pitchFamily="34" charset="0"/>
                <a:sym typeface="Helvetica Neue"/>
              </a:rPr>
              <a:t>Creating a Partnership</a:t>
            </a:r>
          </a:p>
        </p:txBody>
      </p:sp>
      <p:pic>
        <p:nvPicPr>
          <p:cNvPr id="2" name="Picture 1" descr="A blue logo with a black background&#10;&#10;Description automatically generated">
            <a:extLst>
              <a:ext uri="{FF2B5EF4-FFF2-40B4-BE49-F238E27FC236}">
                <a16:creationId xmlns:a16="http://schemas.microsoft.com/office/drawing/2014/main" id="{D86E2708-9E19-3C43-718D-72B7337D5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7" name="Round Same Side Corner Rectangle 6">
            <a:extLst>
              <a:ext uri="{FF2B5EF4-FFF2-40B4-BE49-F238E27FC236}">
                <a16:creationId xmlns:a16="http://schemas.microsoft.com/office/drawing/2014/main" id="{901202ED-0EB6-26D1-F0CA-77A194E8937D}"/>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8" name="Picture 7">
            <a:extLst>
              <a:ext uri="{FF2B5EF4-FFF2-40B4-BE49-F238E27FC236}">
                <a16:creationId xmlns:a16="http://schemas.microsoft.com/office/drawing/2014/main" id="{076FF454-82B2-3C5A-65C8-8E94BB4CAC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3" name="Straight Connector 12">
            <a:extLst>
              <a:ext uri="{FF2B5EF4-FFF2-40B4-BE49-F238E27FC236}">
                <a16:creationId xmlns:a16="http://schemas.microsoft.com/office/drawing/2014/main" id="{EFD1D5B7-2355-74BE-144D-963516FBAE2B}"/>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EC2721A0-3A7C-9E26-9AE1-AAB135D0437B}"/>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Funding College Education</a:t>
            </a:r>
          </a:p>
        </p:txBody>
      </p:sp>
    </p:spTree>
    <p:extLst>
      <p:ext uri="{BB962C8B-B14F-4D97-AF65-F5344CB8AC3E}">
        <p14:creationId xmlns:p14="http://schemas.microsoft.com/office/powerpoint/2010/main" val="365086073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pic>
        <p:nvPicPr>
          <p:cNvPr id="4" name="Picture 3" descr="Chart&#10;&#10;Description automatically generated with low confidence">
            <a:extLst>
              <a:ext uri="{FF2B5EF4-FFF2-40B4-BE49-F238E27FC236}">
                <a16:creationId xmlns:a16="http://schemas.microsoft.com/office/drawing/2014/main" id="{0956AA6D-EC7A-D893-BEF9-93AB791E2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858" y="2051538"/>
            <a:ext cx="3412067" cy="4257352"/>
          </a:xfrm>
          <a:prstGeom prst="rect">
            <a:avLst/>
          </a:prstGeom>
        </p:spPr>
      </p:pic>
      <p:sp>
        <p:nvSpPr>
          <p:cNvPr id="6" name="TextBox 5">
            <a:extLst>
              <a:ext uri="{FF2B5EF4-FFF2-40B4-BE49-F238E27FC236}">
                <a16:creationId xmlns:a16="http://schemas.microsoft.com/office/drawing/2014/main" id="{D5E5C7F2-808F-B2E4-7BB3-CD1E2B99ABD4}"/>
              </a:ext>
            </a:extLst>
          </p:cNvPr>
          <p:cNvSpPr txBox="1"/>
          <p:nvPr/>
        </p:nvSpPr>
        <p:spPr>
          <a:xfrm>
            <a:off x="5306752" y="3015465"/>
            <a:ext cx="5744308"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4000" dirty="0">
                <a:latin typeface="Arial" panose="020B0604020202020204" pitchFamily="34" charset="0"/>
              </a:rPr>
              <a:t>What parents will do.</a:t>
            </a:r>
            <a:endParaRPr lang="en-US" sz="4000" dirty="0">
              <a:solidFill>
                <a:srgbClr val="000000"/>
              </a:solidFill>
              <a:latin typeface="Arial" panose="020B0604020202020204" pitchFamily="34" charset="0"/>
              <a:sym typeface="Helvetica Neue"/>
            </a:endParaRPr>
          </a:p>
        </p:txBody>
      </p:sp>
      <p:sp>
        <p:nvSpPr>
          <p:cNvPr id="7" name="TextBox 6">
            <a:extLst>
              <a:ext uri="{FF2B5EF4-FFF2-40B4-BE49-F238E27FC236}">
                <a16:creationId xmlns:a16="http://schemas.microsoft.com/office/drawing/2014/main" id="{335D4CA8-E123-AD4D-4C0F-D4EF5A5D94CB}"/>
              </a:ext>
            </a:extLst>
          </p:cNvPr>
          <p:cNvSpPr txBox="1"/>
          <p:nvPr/>
        </p:nvSpPr>
        <p:spPr>
          <a:xfrm>
            <a:off x="5306752" y="4180214"/>
            <a:ext cx="5744308"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4000" dirty="0">
                <a:latin typeface="Arial" panose="020B0604020202020204" pitchFamily="34" charset="0"/>
              </a:rPr>
              <a:t>What children will do.</a:t>
            </a:r>
            <a:endParaRPr lang="en-US" sz="4000" dirty="0">
              <a:solidFill>
                <a:srgbClr val="000000"/>
              </a:solidFill>
              <a:latin typeface="Arial" panose="020B0604020202020204" pitchFamily="34" charset="0"/>
              <a:sym typeface="Helvetica Neue"/>
            </a:endParaRPr>
          </a:p>
        </p:txBody>
      </p:sp>
      <p:pic>
        <p:nvPicPr>
          <p:cNvPr id="2" name="Picture 1" descr="A blue logo with a black background&#10;&#10;Description automatically generated">
            <a:extLst>
              <a:ext uri="{FF2B5EF4-FFF2-40B4-BE49-F238E27FC236}">
                <a16:creationId xmlns:a16="http://schemas.microsoft.com/office/drawing/2014/main" id="{2ACE9DD9-6369-BA5E-031A-1E19F342B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14" name="Round Same Side Corner Rectangle 13">
            <a:extLst>
              <a:ext uri="{FF2B5EF4-FFF2-40B4-BE49-F238E27FC236}">
                <a16:creationId xmlns:a16="http://schemas.microsoft.com/office/drawing/2014/main" id="{29EF6372-402F-4007-A4F6-E0B6EB7CD0A3}"/>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5" name="Picture 14">
            <a:extLst>
              <a:ext uri="{FF2B5EF4-FFF2-40B4-BE49-F238E27FC236}">
                <a16:creationId xmlns:a16="http://schemas.microsoft.com/office/drawing/2014/main" id="{5542FC90-249A-2007-B09C-60C81C0F1F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6" name="Straight Connector 15">
            <a:extLst>
              <a:ext uri="{FF2B5EF4-FFF2-40B4-BE49-F238E27FC236}">
                <a16:creationId xmlns:a16="http://schemas.microsoft.com/office/drawing/2014/main" id="{D3447642-71E9-FA94-E521-F03AEC70AB70}"/>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405923E-E0E7-1E5E-A647-F7F71056E5DD}"/>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Funding College Education</a:t>
            </a:r>
          </a:p>
        </p:txBody>
      </p:sp>
    </p:spTree>
    <p:extLst>
      <p:ext uri="{BB962C8B-B14F-4D97-AF65-F5344CB8AC3E}">
        <p14:creationId xmlns:p14="http://schemas.microsoft.com/office/powerpoint/2010/main" val="356244402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sp>
        <p:nvSpPr>
          <p:cNvPr id="12" name="Page Title">
            <a:extLst>
              <a:ext uri="{FF2B5EF4-FFF2-40B4-BE49-F238E27FC236}">
                <a16:creationId xmlns:a16="http://schemas.microsoft.com/office/drawing/2014/main" id="{E6CDCA2B-6B68-79FB-0DD0-DB9BB9C5241D}"/>
              </a:ext>
            </a:extLst>
          </p:cNvPr>
          <p:cNvSpPr txBox="1">
            <a:spLocks/>
          </p:cNvSpPr>
          <p:nvPr/>
        </p:nvSpPr>
        <p:spPr>
          <a:xfrm>
            <a:off x="920750" y="254000"/>
            <a:ext cx="10603035"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endParaRPr lang="en-US" sz="5600" dirty="0">
              <a:latin typeface="Arial" panose="020B0604020202020204" pitchFamily="34" charset="0"/>
            </a:endParaRPr>
          </a:p>
        </p:txBody>
      </p:sp>
      <p:pic>
        <p:nvPicPr>
          <p:cNvPr id="7" name="Picture 6" descr="A group of people posing for a photo&#10;&#10;Description automatically generated">
            <a:extLst>
              <a:ext uri="{FF2B5EF4-FFF2-40B4-BE49-F238E27FC236}">
                <a16:creationId xmlns:a16="http://schemas.microsoft.com/office/drawing/2014/main" id="{5BC5B37A-5F39-1EFA-40DC-A926E929B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20545"/>
            <a:ext cx="4374906" cy="4507256"/>
          </a:xfrm>
          <a:prstGeom prst="rect">
            <a:avLst/>
          </a:prstGeom>
        </p:spPr>
      </p:pic>
      <p:sp>
        <p:nvSpPr>
          <p:cNvPr id="8" name="TextBox 7">
            <a:extLst>
              <a:ext uri="{FF2B5EF4-FFF2-40B4-BE49-F238E27FC236}">
                <a16:creationId xmlns:a16="http://schemas.microsoft.com/office/drawing/2014/main" id="{C54923CA-5E25-4E71-606B-99AE793DFA73}"/>
              </a:ext>
            </a:extLst>
          </p:cNvPr>
          <p:cNvSpPr txBox="1"/>
          <p:nvPr/>
        </p:nvSpPr>
        <p:spPr>
          <a:xfrm>
            <a:off x="1453662" y="2776421"/>
            <a:ext cx="3587262" cy="15747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3300" dirty="0">
                <a:solidFill>
                  <a:srgbClr val="000000"/>
                </a:solidFill>
                <a:latin typeface="Arial" panose="020B0604020202020204" pitchFamily="34" charset="0"/>
                <a:sym typeface="Helvetica Neue"/>
              </a:rPr>
              <a:t>Assisting adult</a:t>
            </a:r>
          </a:p>
          <a:p>
            <a:pPr algn="ctr" defTabSz="412750" hangingPunct="0"/>
            <a:r>
              <a:rPr lang="en-US" sz="3300" dirty="0">
                <a:solidFill>
                  <a:srgbClr val="000000"/>
                </a:solidFill>
                <a:latin typeface="Arial" panose="020B0604020202020204" pitchFamily="34" charset="0"/>
                <a:sym typeface="Helvetica Neue"/>
              </a:rPr>
              <a:t>children and</a:t>
            </a:r>
          </a:p>
          <a:p>
            <a:pPr algn="ctr" defTabSz="412750" hangingPunct="0"/>
            <a:r>
              <a:rPr lang="en-US" sz="3300" dirty="0">
                <a:latin typeface="Arial" panose="020B0604020202020204" pitchFamily="34" charset="0"/>
              </a:rPr>
              <a:t>t</a:t>
            </a:r>
            <a:r>
              <a:rPr lang="en-US" sz="3300" dirty="0">
                <a:solidFill>
                  <a:srgbClr val="000000"/>
                </a:solidFill>
                <a:latin typeface="Arial" panose="020B0604020202020204" pitchFamily="34" charset="0"/>
                <a:sym typeface="Helvetica Neue"/>
              </a:rPr>
              <a:t>heir families.</a:t>
            </a:r>
          </a:p>
        </p:txBody>
      </p:sp>
      <p:pic>
        <p:nvPicPr>
          <p:cNvPr id="2" name="Picture 1" descr="A blue logo with a black background&#10;&#10;Description automatically generated">
            <a:extLst>
              <a:ext uri="{FF2B5EF4-FFF2-40B4-BE49-F238E27FC236}">
                <a16:creationId xmlns:a16="http://schemas.microsoft.com/office/drawing/2014/main" id="{F4EF6254-EFF0-94FA-4F0C-42C09B24F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4" name="Round Same Side Corner Rectangle 3">
            <a:extLst>
              <a:ext uri="{FF2B5EF4-FFF2-40B4-BE49-F238E27FC236}">
                <a16:creationId xmlns:a16="http://schemas.microsoft.com/office/drawing/2014/main" id="{9EEE0023-B19A-79C2-2282-B91AF296799C}"/>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5" name="Picture 4">
            <a:extLst>
              <a:ext uri="{FF2B5EF4-FFF2-40B4-BE49-F238E27FC236}">
                <a16:creationId xmlns:a16="http://schemas.microsoft.com/office/drawing/2014/main" id="{0D5DDD7D-0334-A660-262F-5DEF116E79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6" name="Straight Connector 5">
            <a:extLst>
              <a:ext uri="{FF2B5EF4-FFF2-40B4-BE49-F238E27FC236}">
                <a16:creationId xmlns:a16="http://schemas.microsoft.com/office/drawing/2014/main" id="{14BC02CD-8C5F-8C15-E5B3-8EAE10175EAD}"/>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E170C43D-07C0-4D58-FCF1-A6940E2C7CA9}"/>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Adult Children &amp; Grandkids</a:t>
            </a:r>
          </a:p>
        </p:txBody>
      </p:sp>
    </p:spTree>
    <p:extLst>
      <p:ext uri="{BB962C8B-B14F-4D97-AF65-F5344CB8AC3E}">
        <p14:creationId xmlns:p14="http://schemas.microsoft.com/office/powerpoint/2010/main" val="6252876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6B74734-E7DB-A316-C753-B8415BF2B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577" y="2509025"/>
            <a:ext cx="3467873" cy="2785858"/>
          </a:xfrm>
          <a:prstGeom prst="rect">
            <a:avLst/>
          </a:prstGeom>
        </p:spPr>
      </p:pic>
      <p:sp>
        <p:nvSpPr>
          <p:cNvPr id="6" name="TextBox 5">
            <a:extLst>
              <a:ext uri="{FF2B5EF4-FFF2-40B4-BE49-F238E27FC236}">
                <a16:creationId xmlns:a16="http://schemas.microsoft.com/office/drawing/2014/main" id="{99860B82-6D79-DCAA-F22C-9705071771F8}"/>
              </a:ext>
            </a:extLst>
          </p:cNvPr>
          <p:cNvSpPr txBox="1"/>
          <p:nvPr/>
        </p:nvSpPr>
        <p:spPr>
          <a:xfrm>
            <a:off x="1178931" y="2658264"/>
            <a:ext cx="6266986" cy="26366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2400" dirty="0">
                <a:solidFill>
                  <a:srgbClr val="000000"/>
                </a:solidFill>
                <a:latin typeface="Aptos" panose="020B0004020202020204" pitchFamily="34" charset="0"/>
                <a:sym typeface="Helvetica Neue"/>
              </a:rPr>
              <a:t>Ages 5-10 - The Treasure Hunt </a:t>
            </a:r>
          </a:p>
          <a:p>
            <a:pPr defTabSz="412750" hangingPunct="0"/>
            <a:endParaRPr lang="en-US" sz="2400" dirty="0">
              <a:latin typeface="Aptos" panose="020B0004020202020204" pitchFamily="34" charset="0"/>
            </a:endParaRPr>
          </a:p>
          <a:p>
            <a:pPr defTabSz="412750" hangingPunct="0"/>
            <a:r>
              <a:rPr lang="en-US" sz="2400" dirty="0">
                <a:solidFill>
                  <a:srgbClr val="000000"/>
                </a:solidFill>
                <a:latin typeface="Aptos" panose="020B0004020202020204" pitchFamily="34" charset="0"/>
                <a:sym typeface="Helvetica Neue"/>
              </a:rPr>
              <a:t>Ages 11-15 – New Study Coming Soon!</a:t>
            </a:r>
          </a:p>
          <a:p>
            <a:pPr defTabSz="412750" hangingPunct="0"/>
            <a:endParaRPr lang="en-US" sz="2400" dirty="0">
              <a:latin typeface="Aptos" panose="020B0004020202020204" pitchFamily="34" charset="0"/>
            </a:endParaRPr>
          </a:p>
          <a:p>
            <a:pPr defTabSz="412750" hangingPunct="0"/>
            <a:r>
              <a:rPr lang="en-US" sz="2400" dirty="0">
                <a:solidFill>
                  <a:srgbClr val="000000"/>
                </a:solidFill>
                <a:latin typeface="Aptos" panose="020B0004020202020204" pitchFamily="34" charset="0"/>
                <a:sym typeface="Helvetica Neue"/>
              </a:rPr>
              <a:t>Ages 16-22- Give, Save &amp; Spend Study</a:t>
            </a:r>
          </a:p>
          <a:p>
            <a:pPr defTabSz="412750" hangingPunct="0"/>
            <a:endParaRPr lang="en-US" sz="2400" dirty="0">
              <a:latin typeface="Aptos" panose="020B0004020202020204" pitchFamily="34" charset="0"/>
            </a:endParaRPr>
          </a:p>
          <a:p>
            <a:pPr defTabSz="412750" hangingPunct="0"/>
            <a:r>
              <a:rPr lang="en-US" sz="2400" dirty="0">
                <a:solidFill>
                  <a:srgbClr val="000000"/>
                </a:solidFill>
                <a:latin typeface="Aptos" panose="020B0004020202020204" pitchFamily="34" charset="0"/>
                <a:sym typeface="Helvetica Neue"/>
              </a:rPr>
              <a:t>Adult Children- The Build Study</a:t>
            </a:r>
          </a:p>
        </p:txBody>
      </p:sp>
      <p:pic>
        <p:nvPicPr>
          <p:cNvPr id="2" name="Picture 1" descr="A blue logo with a black background&#10;&#10;Description automatically generated">
            <a:extLst>
              <a:ext uri="{FF2B5EF4-FFF2-40B4-BE49-F238E27FC236}">
                <a16:creationId xmlns:a16="http://schemas.microsoft.com/office/drawing/2014/main" id="{327CE732-6B61-2B9D-E455-6FA97EDF1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8" name="Round Same Side Corner Rectangle 7">
            <a:extLst>
              <a:ext uri="{FF2B5EF4-FFF2-40B4-BE49-F238E27FC236}">
                <a16:creationId xmlns:a16="http://schemas.microsoft.com/office/drawing/2014/main" id="{DF177EBD-D375-9E5E-6C0F-6EB1CEBC46F8}"/>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9" name="Picture 8">
            <a:extLst>
              <a:ext uri="{FF2B5EF4-FFF2-40B4-BE49-F238E27FC236}">
                <a16:creationId xmlns:a16="http://schemas.microsoft.com/office/drawing/2014/main" id="{F15873E7-6328-7634-5613-9B6F2B6ED9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0" name="Straight Connector 9">
            <a:extLst>
              <a:ext uri="{FF2B5EF4-FFF2-40B4-BE49-F238E27FC236}">
                <a16:creationId xmlns:a16="http://schemas.microsoft.com/office/drawing/2014/main" id="{82245718-C2F3-1E61-959E-FCA87E0A03D8}"/>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64A90EA4-1EC3-BCBD-5C29-5DA2B272ACC4}"/>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Tools for the Journey . . .</a:t>
            </a:r>
          </a:p>
        </p:txBody>
      </p:sp>
    </p:spTree>
    <p:extLst>
      <p:ext uri="{BB962C8B-B14F-4D97-AF65-F5344CB8AC3E}">
        <p14:creationId xmlns:p14="http://schemas.microsoft.com/office/powerpoint/2010/main" val="213910224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istogram&#10;&#10;Description automatically generated">
            <a:extLst>
              <a:ext uri="{FF2B5EF4-FFF2-40B4-BE49-F238E27FC236}">
                <a16:creationId xmlns:a16="http://schemas.microsoft.com/office/drawing/2014/main" id="{AC79DFBD-72B1-EC54-C4FD-B359C2C17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966" y="1443049"/>
            <a:ext cx="7171155" cy="5177483"/>
          </a:xfrm>
          <a:prstGeom prst="rect">
            <a:avLst/>
          </a:prstGeom>
        </p:spPr>
      </p:pic>
      <p:pic>
        <p:nvPicPr>
          <p:cNvPr id="2" name="Picture 1" descr="A blue logo with a black background&#10;&#10;Description automatically generated">
            <a:extLst>
              <a:ext uri="{FF2B5EF4-FFF2-40B4-BE49-F238E27FC236}">
                <a16:creationId xmlns:a16="http://schemas.microsoft.com/office/drawing/2014/main" id="{76126BAD-E8EA-8660-DFD8-C826B72EB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3" name="Round Same Side Corner Rectangle 2">
            <a:extLst>
              <a:ext uri="{FF2B5EF4-FFF2-40B4-BE49-F238E27FC236}">
                <a16:creationId xmlns:a16="http://schemas.microsoft.com/office/drawing/2014/main" id="{1DF58BAA-8824-D0BA-E0B0-3C331B532336}"/>
              </a:ext>
            </a:extLst>
          </p:cNvPr>
          <p:cNvSpPr/>
          <p:nvPr/>
        </p:nvSpPr>
        <p:spPr>
          <a:xfrm rot="10800000">
            <a:off x="1132110" y="-1"/>
            <a:ext cx="9927776" cy="1389525"/>
          </a:xfrm>
          <a:prstGeom prst="round2SameRect">
            <a:avLst/>
          </a:prstGeom>
          <a:solidFill>
            <a:srgbClr val="164C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endParaRPr>
          </a:p>
        </p:txBody>
      </p:sp>
      <p:sp>
        <p:nvSpPr>
          <p:cNvPr id="127" name="Page Title"/>
          <p:cNvSpPr txBox="1">
            <a:spLocks noGrp="1"/>
          </p:cNvSpPr>
          <p:nvPr>
            <p:ph type="title"/>
          </p:nvPr>
        </p:nvSpPr>
        <p:spPr>
          <a:xfrm>
            <a:off x="4152898" y="182561"/>
            <a:ext cx="3886200" cy="1024400"/>
          </a:xfrm>
          <a:prstGeom prst="rect">
            <a:avLst/>
          </a:prstGeom>
        </p:spPr>
        <p:txBody>
          <a:bodyPr>
            <a:normAutofit/>
          </a:bodyPr>
          <a:lstStyle>
            <a:lvl1pPr algn="l">
              <a:defRPr>
                <a:solidFill>
                  <a:srgbClr val="FFFFFF"/>
                </a:solidFill>
                <a:latin typeface="Acherus Grotesque Black"/>
                <a:ea typeface="Acherus Grotesque Black"/>
                <a:cs typeface="Acherus Grotesque Black"/>
                <a:sym typeface="Acherus Grotesque Black"/>
              </a:defRPr>
            </a:lvl1pPr>
          </a:lstStyle>
          <a:p>
            <a:r>
              <a:rPr lang="en-US" b="1" dirty="0">
                <a:latin typeface="Arial" panose="020B0604020202020204" pitchFamily="34" charset="0"/>
              </a:rPr>
              <a:t>NEXT STEPS</a:t>
            </a:r>
            <a:endParaRPr b="1" dirty="0">
              <a:latin typeface="Arial" panose="020B0604020202020204" pitchFamily="34" charset="0"/>
            </a:endParaRPr>
          </a:p>
        </p:txBody>
      </p:sp>
    </p:spTree>
    <p:extLst>
      <p:ext uri="{BB962C8B-B14F-4D97-AF65-F5344CB8AC3E}">
        <p14:creationId xmlns:p14="http://schemas.microsoft.com/office/powerpoint/2010/main" val="36399183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CD860F6-504C-C6DF-A8D5-4F785DD733CB}"/>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5E213E3C-7BBF-A859-499A-953066FBE357}"/>
              </a:ext>
            </a:extLst>
          </p:cNvPr>
          <p:cNvSpPr/>
          <p:nvPr/>
        </p:nvSpPr>
        <p:spPr>
          <a:xfrm>
            <a:off x="2316478" y="1483477"/>
            <a:ext cx="7559042" cy="3210560"/>
          </a:xfrm>
          <a:prstGeom prst="roundRect">
            <a:avLst>
              <a:gd name="adj" fmla="val 50000"/>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 name="Picture 1" descr="A white text on a black background&#10;&#10;Description automatically generated">
            <a:extLst>
              <a:ext uri="{FF2B5EF4-FFF2-40B4-BE49-F238E27FC236}">
                <a16:creationId xmlns:a16="http://schemas.microsoft.com/office/drawing/2014/main" id="{22BD2928-9F1D-ABA5-B5A6-E7E28A72ECA3}"/>
              </a:ext>
            </a:extLst>
          </p:cNvPr>
          <p:cNvPicPr>
            <a:picLocks noChangeAspect="1"/>
          </p:cNvPicPr>
          <p:nvPr/>
        </p:nvPicPr>
        <p:blipFill>
          <a:blip r:embed="rId4"/>
          <a:stretch>
            <a:fillRect/>
          </a:stretch>
        </p:blipFill>
        <p:spPr>
          <a:xfrm>
            <a:off x="3320189" y="5428562"/>
            <a:ext cx="5520158" cy="800844"/>
          </a:xfrm>
          <a:prstGeom prst="rect">
            <a:avLst/>
          </a:prstGeom>
        </p:spPr>
      </p:pic>
      <p:sp>
        <p:nvSpPr>
          <p:cNvPr id="4" name="TextBox 3">
            <a:extLst>
              <a:ext uri="{FF2B5EF4-FFF2-40B4-BE49-F238E27FC236}">
                <a16:creationId xmlns:a16="http://schemas.microsoft.com/office/drawing/2014/main" id="{DDA0F949-4699-394E-E614-C3FE0154FEDC}"/>
              </a:ext>
            </a:extLst>
          </p:cNvPr>
          <p:cNvSpPr txBox="1"/>
          <p:nvPr/>
        </p:nvSpPr>
        <p:spPr>
          <a:xfrm>
            <a:off x="974868" y="2724554"/>
            <a:ext cx="10210800"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400" dirty="0">
                <a:solidFill>
                  <a:schemeClr val="bg1"/>
                </a:solidFill>
                <a:latin typeface="Arial" panose="020B0604020202020204" pitchFamily="34" charset="0"/>
                <a:sym typeface="Helvetica Neue"/>
              </a:rPr>
              <a:t>Compass1.org/</a:t>
            </a:r>
            <a:r>
              <a:rPr lang="en-US" sz="4400" dirty="0" err="1">
                <a:solidFill>
                  <a:schemeClr val="bg1"/>
                </a:solidFill>
                <a:latin typeface="Arial" panose="020B0604020202020204" pitchFamily="34" charset="0"/>
                <a:sym typeface="Helvetica Neue"/>
              </a:rPr>
              <a:t>advisortools</a:t>
            </a:r>
            <a:endParaRPr lang="en-US" sz="4400" dirty="0">
              <a:solidFill>
                <a:schemeClr val="bg1"/>
              </a:solidFill>
              <a:latin typeface="Arial" panose="020B0604020202020204" pitchFamily="34" charset="0"/>
              <a:sym typeface="Helvetica Neue"/>
            </a:endParaRPr>
          </a:p>
        </p:txBody>
      </p:sp>
    </p:spTree>
    <p:extLst>
      <p:ext uri="{BB962C8B-B14F-4D97-AF65-F5344CB8AC3E}">
        <p14:creationId xmlns:p14="http://schemas.microsoft.com/office/powerpoint/2010/main" val="83514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Paul Finished Well</a:t>
            </a:r>
            <a:endParaRPr dirty="0">
              <a:latin typeface="Arial" panose="020B0604020202020204" pitchFamily="34" charset="0"/>
            </a:endParaRPr>
          </a:p>
        </p:txBody>
      </p:sp>
      <p:sp>
        <p:nvSpPr>
          <p:cNvPr id="9" name="TextBox 8">
            <a:extLst>
              <a:ext uri="{FF2B5EF4-FFF2-40B4-BE49-F238E27FC236}">
                <a16:creationId xmlns:a16="http://schemas.microsoft.com/office/drawing/2014/main" id="{8E6A643E-E899-AE58-52F9-6C0B9446F857}"/>
              </a:ext>
            </a:extLst>
          </p:cNvPr>
          <p:cNvSpPr txBox="1"/>
          <p:nvPr/>
        </p:nvSpPr>
        <p:spPr>
          <a:xfrm>
            <a:off x="6918938" y="1791408"/>
            <a:ext cx="7838937" cy="13978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nSpc>
                <a:spcPts val="3540"/>
              </a:lnSpc>
            </a:pPr>
            <a:r>
              <a:rPr lang="en-US" sz="2700" dirty="0">
                <a:latin typeface="Arial" panose="020B0604020202020204" pitchFamily="34" charset="0"/>
              </a:rPr>
              <a:t>“Be imitators of me, </a:t>
            </a:r>
          </a:p>
          <a:p>
            <a:pPr>
              <a:lnSpc>
                <a:spcPts val="3540"/>
              </a:lnSpc>
            </a:pPr>
            <a:r>
              <a:rPr lang="en-US" sz="2700" dirty="0">
                <a:latin typeface="Arial" panose="020B0604020202020204" pitchFamily="34" charset="0"/>
              </a:rPr>
              <a:t>just as I also am of Christ.”  </a:t>
            </a:r>
          </a:p>
          <a:p>
            <a:pPr>
              <a:lnSpc>
                <a:spcPts val="3540"/>
              </a:lnSpc>
            </a:pPr>
            <a:r>
              <a:rPr lang="en-US" sz="2200" dirty="0">
                <a:latin typeface="Arial" panose="020B0604020202020204" pitchFamily="34" charset="0"/>
              </a:rPr>
              <a:t>- 1 Corinthians 11:1</a:t>
            </a:r>
          </a:p>
        </p:txBody>
      </p:sp>
      <p:sp>
        <p:nvSpPr>
          <p:cNvPr id="5" name="TextBox 4">
            <a:extLst>
              <a:ext uri="{FF2B5EF4-FFF2-40B4-BE49-F238E27FC236}">
                <a16:creationId xmlns:a16="http://schemas.microsoft.com/office/drawing/2014/main" id="{2C9062A9-E8A0-89B0-E24B-063DCF70EB2B}"/>
              </a:ext>
            </a:extLst>
          </p:cNvPr>
          <p:cNvSpPr txBox="1"/>
          <p:nvPr/>
        </p:nvSpPr>
        <p:spPr>
          <a:xfrm>
            <a:off x="6918938" y="4295016"/>
            <a:ext cx="4946193" cy="20774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nSpc>
                <a:spcPts val="3540"/>
              </a:lnSpc>
            </a:pPr>
            <a:r>
              <a:rPr lang="en-US" sz="2700" dirty="0">
                <a:latin typeface="Arial" panose="020B0604020202020204" pitchFamily="34" charset="0"/>
              </a:rPr>
              <a:t>“Everyone, when he has been </a:t>
            </a:r>
          </a:p>
          <a:p>
            <a:pPr>
              <a:lnSpc>
                <a:spcPts val="3540"/>
              </a:lnSpc>
            </a:pPr>
            <a:r>
              <a:rPr lang="en-US" sz="2700" dirty="0">
                <a:latin typeface="Arial" panose="020B0604020202020204" pitchFamily="34" charset="0"/>
              </a:rPr>
              <a:t>fully trained, </a:t>
            </a:r>
          </a:p>
          <a:p>
            <a:pPr>
              <a:lnSpc>
                <a:spcPts val="3540"/>
              </a:lnSpc>
            </a:pPr>
            <a:r>
              <a:rPr lang="en-US" sz="2700" dirty="0">
                <a:latin typeface="Arial" panose="020B0604020202020204" pitchFamily="34" charset="0"/>
              </a:rPr>
              <a:t>will be like his teacher.” </a:t>
            </a:r>
          </a:p>
          <a:p>
            <a:pPr>
              <a:lnSpc>
                <a:spcPts val="3540"/>
              </a:lnSpc>
            </a:pPr>
            <a:r>
              <a:rPr lang="en-US" sz="2200" dirty="0">
                <a:latin typeface="Arial" panose="020B0604020202020204" pitchFamily="34" charset="0"/>
              </a:rPr>
              <a:t>– Luke 16:40</a:t>
            </a:r>
            <a:endParaRPr lang="en-US" sz="2200" dirty="0">
              <a:solidFill>
                <a:srgbClr val="000000"/>
              </a:solidFill>
              <a:latin typeface="Arial" panose="020B0604020202020204" pitchFamily="34" charset="0"/>
              <a:sym typeface="Helvetica Neue"/>
            </a:endParaRPr>
          </a:p>
          <a:p>
            <a:pPr algn="ctr" defTabSz="412750" hangingPunct="0"/>
            <a:endParaRPr lang="en-US" sz="1500" dirty="0">
              <a:solidFill>
                <a:srgbClr val="000000"/>
              </a:solidFill>
              <a:latin typeface="Aptos" panose="020B0004020202020204" pitchFamily="34" charset="0"/>
              <a:ea typeface="Helvetica Neue"/>
              <a:cs typeface="Helvetica Neue"/>
              <a:sym typeface="Helvetica Neue"/>
            </a:endParaRPr>
          </a:p>
        </p:txBody>
      </p:sp>
      <p:pic>
        <p:nvPicPr>
          <p:cNvPr id="10" name="Picture 9" descr="A picture containing toy&#10;&#10;Description automatically generated">
            <a:extLst>
              <a:ext uri="{FF2B5EF4-FFF2-40B4-BE49-F238E27FC236}">
                <a16:creationId xmlns:a16="http://schemas.microsoft.com/office/drawing/2014/main" id="{BB994ED5-B191-E3CF-84F7-CEFA539A5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5" y="1975552"/>
            <a:ext cx="6250370" cy="4217377"/>
          </a:xfrm>
          <a:prstGeom prst="rect">
            <a:avLst/>
          </a:prstGeom>
        </p:spPr>
      </p:pic>
      <p:pic>
        <p:nvPicPr>
          <p:cNvPr id="2" name="Picture 1" descr="A blue logo with a black background&#10;&#10;Description automatically generated">
            <a:extLst>
              <a:ext uri="{FF2B5EF4-FFF2-40B4-BE49-F238E27FC236}">
                <a16:creationId xmlns:a16="http://schemas.microsoft.com/office/drawing/2014/main" id="{C7A6A16F-BCBC-CDF8-CE4D-773AC267E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3" name="Round Same Side Corner Rectangle 2">
            <a:extLst>
              <a:ext uri="{FF2B5EF4-FFF2-40B4-BE49-F238E27FC236}">
                <a16:creationId xmlns:a16="http://schemas.microsoft.com/office/drawing/2014/main" id="{CD9B6DDE-A1BC-7FDA-C6A1-FC97ED8CF9DE}"/>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8" name="Picture 7">
            <a:extLst>
              <a:ext uri="{FF2B5EF4-FFF2-40B4-BE49-F238E27FC236}">
                <a16:creationId xmlns:a16="http://schemas.microsoft.com/office/drawing/2014/main" id="{DF0D5708-EC5B-BFAF-91BE-064D697590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2" name="Straight Connector 11">
            <a:extLst>
              <a:ext uri="{FF2B5EF4-FFF2-40B4-BE49-F238E27FC236}">
                <a16:creationId xmlns:a16="http://schemas.microsoft.com/office/drawing/2014/main" id="{B113B9C8-E07F-D872-9B08-AC895B7B2D58}"/>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0135A842-FBE8-453D-35B8-C17957E1833D}"/>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Model</a:t>
            </a:r>
          </a:p>
        </p:txBody>
      </p:sp>
    </p:spTree>
    <p:extLst>
      <p:ext uri="{BB962C8B-B14F-4D97-AF65-F5344CB8AC3E}">
        <p14:creationId xmlns:p14="http://schemas.microsoft.com/office/powerpoint/2010/main" val="41877621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pic>
        <p:nvPicPr>
          <p:cNvPr id="7" name="Picture 6" descr="A picture containing text, doll, toy, vector graphics&#10;&#10;Description automatically generated">
            <a:extLst>
              <a:ext uri="{FF2B5EF4-FFF2-40B4-BE49-F238E27FC236}">
                <a16:creationId xmlns:a16="http://schemas.microsoft.com/office/drawing/2014/main" id="{4CFBA059-707F-6255-3862-7CB9D382B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800" y="1769518"/>
            <a:ext cx="4442558" cy="4606692"/>
          </a:xfrm>
          <a:prstGeom prst="rect">
            <a:avLst/>
          </a:prstGeom>
        </p:spPr>
      </p:pic>
      <p:sp>
        <p:nvSpPr>
          <p:cNvPr id="13" name="TextBox 12">
            <a:extLst>
              <a:ext uri="{FF2B5EF4-FFF2-40B4-BE49-F238E27FC236}">
                <a16:creationId xmlns:a16="http://schemas.microsoft.com/office/drawing/2014/main" id="{7EF682E0-1403-84CE-36FB-F1D36F3AA2DD}"/>
              </a:ext>
            </a:extLst>
          </p:cNvPr>
          <p:cNvSpPr txBox="1"/>
          <p:nvPr/>
        </p:nvSpPr>
        <p:spPr>
          <a:xfrm>
            <a:off x="838200" y="1923904"/>
            <a:ext cx="5297717" cy="3436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lnSpc>
                <a:spcPts val="3280"/>
              </a:lnSpc>
            </a:pPr>
            <a:r>
              <a:rPr lang="en-US" sz="2400" dirty="0">
                <a:solidFill>
                  <a:srgbClr val="211D1E"/>
                </a:solidFill>
                <a:latin typeface="Arial" panose="020B0604020202020204" pitchFamily="34" charset="0"/>
              </a:rPr>
              <a:t>“These words, which I am commanding you today, shall be on your heart. You shall repeat them diligently to your sons and speak of them when you sit in your house, when you walk on the road, when you lie down, and when you get up” </a:t>
            </a:r>
          </a:p>
          <a:p>
            <a:pPr algn="ctr" defTabSz="412750" hangingPunct="0">
              <a:lnSpc>
                <a:spcPts val="3280"/>
              </a:lnSpc>
            </a:pPr>
            <a:r>
              <a:rPr lang="en-US" sz="2000" dirty="0">
                <a:solidFill>
                  <a:srgbClr val="211D1E"/>
                </a:solidFill>
                <a:latin typeface="Arial" panose="020B0604020202020204" pitchFamily="34" charset="0"/>
              </a:rPr>
              <a:t>- Deuteronomy 6:6-7</a:t>
            </a:r>
            <a:endParaRPr lang="en-US" sz="2000" dirty="0">
              <a:solidFill>
                <a:srgbClr val="000000"/>
              </a:solidFill>
              <a:latin typeface="Arial" panose="020B0604020202020204" pitchFamily="34" charset="0"/>
              <a:sym typeface="Helvetica Neue"/>
            </a:endParaRPr>
          </a:p>
        </p:txBody>
      </p:sp>
      <p:pic>
        <p:nvPicPr>
          <p:cNvPr id="3" name="Picture 2" descr="A blue logo with a black background&#10;&#10;Description automatically generated">
            <a:extLst>
              <a:ext uri="{FF2B5EF4-FFF2-40B4-BE49-F238E27FC236}">
                <a16:creationId xmlns:a16="http://schemas.microsoft.com/office/drawing/2014/main" id="{B3E8C2A7-A035-9840-393A-EAAE276B2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4" name="Round Same Side Corner Rectangle 3">
            <a:extLst>
              <a:ext uri="{FF2B5EF4-FFF2-40B4-BE49-F238E27FC236}">
                <a16:creationId xmlns:a16="http://schemas.microsoft.com/office/drawing/2014/main" id="{1B610217-3A9F-0550-817D-F991A250AC64}"/>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5" name="Picture 4">
            <a:extLst>
              <a:ext uri="{FF2B5EF4-FFF2-40B4-BE49-F238E27FC236}">
                <a16:creationId xmlns:a16="http://schemas.microsoft.com/office/drawing/2014/main" id="{62242C7C-20D9-BB38-B740-B36A8FAF20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6" name="Straight Connector 5">
            <a:extLst>
              <a:ext uri="{FF2B5EF4-FFF2-40B4-BE49-F238E27FC236}">
                <a16:creationId xmlns:a16="http://schemas.microsoft.com/office/drawing/2014/main" id="{2D45211A-8A94-0FDB-430C-02006614FCA2}"/>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3317C069-444A-3435-D342-C7CA2EF2F009}"/>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Verbalize</a:t>
            </a:r>
          </a:p>
        </p:txBody>
      </p:sp>
    </p:spTree>
    <p:extLst>
      <p:ext uri="{BB962C8B-B14F-4D97-AF65-F5344CB8AC3E}">
        <p14:creationId xmlns:p14="http://schemas.microsoft.com/office/powerpoint/2010/main" val="29965150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3DC8769B-DEBF-9B33-FE88-50C35FD6E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550" y="1859062"/>
            <a:ext cx="4817696" cy="4128372"/>
          </a:xfrm>
          <a:prstGeom prst="rect">
            <a:avLst/>
          </a:prstGeom>
        </p:spPr>
      </p:pic>
      <p:sp>
        <p:nvSpPr>
          <p:cNvPr id="5" name="TextBox 4">
            <a:extLst>
              <a:ext uri="{FF2B5EF4-FFF2-40B4-BE49-F238E27FC236}">
                <a16:creationId xmlns:a16="http://schemas.microsoft.com/office/drawing/2014/main" id="{B28B7489-A0DF-630E-6C6D-6D4960F0DDD6}"/>
              </a:ext>
            </a:extLst>
          </p:cNvPr>
          <p:cNvSpPr txBox="1"/>
          <p:nvPr/>
        </p:nvSpPr>
        <p:spPr>
          <a:xfrm>
            <a:off x="6274777" y="3030523"/>
            <a:ext cx="4149969" cy="12824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000" dirty="0">
                <a:solidFill>
                  <a:srgbClr val="000000"/>
                </a:solidFill>
                <a:latin typeface="Arial" panose="020B0604020202020204" pitchFamily="34" charset="0"/>
                <a:sym typeface="Helvetica Neue"/>
              </a:rPr>
              <a:t>Share Your Spending Plan</a:t>
            </a:r>
          </a:p>
        </p:txBody>
      </p:sp>
      <p:sp>
        <p:nvSpPr>
          <p:cNvPr id="6" name="Page Title">
            <a:extLst>
              <a:ext uri="{FF2B5EF4-FFF2-40B4-BE49-F238E27FC236}">
                <a16:creationId xmlns:a16="http://schemas.microsoft.com/office/drawing/2014/main" id="{C7180FC1-D75A-62E0-4687-ADA3A1B7CE5C}"/>
              </a:ext>
            </a:extLst>
          </p:cNvPr>
          <p:cNvSpPr txBox="1">
            <a:spLocks/>
          </p:cNvSpPr>
          <p:nvPr/>
        </p:nvSpPr>
        <p:spPr>
          <a:xfrm>
            <a:off x="798284" y="254000"/>
            <a:ext cx="10625367"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Acherus Grotesque Black"/>
                <a:ea typeface="Acherus Grotesque Black"/>
                <a:cs typeface="Acherus Grotesque Black"/>
                <a:sym typeface="Acherus Grotesque Black"/>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r>
              <a:rPr lang="en-US" sz="5600" dirty="0">
                <a:latin typeface="Arial" panose="020B0604020202020204" pitchFamily="34" charset="0"/>
              </a:rPr>
              <a:t>Verbalize</a:t>
            </a:r>
          </a:p>
        </p:txBody>
      </p:sp>
      <p:pic>
        <p:nvPicPr>
          <p:cNvPr id="3" name="Picture 2" descr="A blue logo with a black background&#10;&#10;Description automatically generated">
            <a:extLst>
              <a:ext uri="{FF2B5EF4-FFF2-40B4-BE49-F238E27FC236}">
                <a16:creationId xmlns:a16="http://schemas.microsoft.com/office/drawing/2014/main" id="{71B20BCD-E681-5584-8992-AB6EF1F53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12" name="Round Same Side Corner Rectangle 11">
            <a:extLst>
              <a:ext uri="{FF2B5EF4-FFF2-40B4-BE49-F238E27FC236}">
                <a16:creationId xmlns:a16="http://schemas.microsoft.com/office/drawing/2014/main" id="{1CAED2A3-9DE0-0C52-AC46-DA03492EFCFB}"/>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3" name="Picture 12">
            <a:extLst>
              <a:ext uri="{FF2B5EF4-FFF2-40B4-BE49-F238E27FC236}">
                <a16:creationId xmlns:a16="http://schemas.microsoft.com/office/drawing/2014/main" id="{310B6075-CC52-A682-C916-2E157B1EE5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4" name="Straight Connector 13">
            <a:extLst>
              <a:ext uri="{FF2B5EF4-FFF2-40B4-BE49-F238E27FC236}">
                <a16:creationId xmlns:a16="http://schemas.microsoft.com/office/drawing/2014/main" id="{44ACC2C6-E78E-45FE-5DFA-AAD0018A267B}"/>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E49FD58A-528B-B539-8D20-1E90319FFF7D}"/>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Verbalize</a:t>
            </a:r>
          </a:p>
        </p:txBody>
      </p:sp>
    </p:spTree>
    <p:extLst>
      <p:ext uri="{BB962C8B-B14F-4D97-AF65-F5344CB8AC3E}">
        <p14:creationId xmlns:p14="http://schemas.microsoft.com/office/powerpoint/2010/main" val="36072830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sp>
        <p:nvSpPr>
          <p:cNvPr id="5" name="TextBox 4">
            <a:extLst>
              <a:ext uri="{FF2B5EF4-FFF2-40B4-BE49-F238E27FC236}">
                <a16:creationId xmlns:a16="http://schemas.microsoft.com/office/drawing/2014/main" id="{B28B7489-A0DF-630E-6C6D-6D4960F0DDD6}"/>
              </a:ext>
            </a:extLst>
          </p:cNvPr>
          <p:cNvSpPr txBox="1"/>
          <p:nvPr/>
        </p:nvSpPr>
        <p:spPr>
          <a:xfrm>
            <a:off x="6587637" y="3182922"/>
            <a:ext cx="4149969" cy="12824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000" dirty="0">
                <a:solidFill>
                  <a:srgbClr val="000000"/>
                </a:solidFill>
                <a:latin typeface="Arial" panose="020B0604020202020204" pitchFamily="34" charset="0"/>
                <a:sym typeface="Helvetica Neue"/>
              </a:rPr>
              <a:t>Share Your </a:t>
            </a:r>
          </a:p>
          <a:p>
            <a:pPr algn="ctr" defTabSz="412750" hangingPunct="0"/>
            <a:r>
              <a:rPr lang="en-US" sz="4000" dirty="0">
                <a:solidFill>
                  <a:srgbClr val="000000"/>
                </a:solidFill>
                <a:latin typeface="Arial" panose="020B0604020202020204" pitchFamily="34" charset="0"/>
                <a:sym typeface="Helvetica Neue"/>
              </a:rPr>
              <a:t>Savings Plan</a:t>
            </a:r>
          </a:p>
        </p:txBody>
      </p:sp>
      <p:pic>
        <p:nvPicPr>
          <p:cNvPr id="6" name="Picture 5" descr="Graphical user interface, application, icon&#10;&#10;Description automatically generated">
            <a:extLst>
              <a:ext uri="{FF2B5EF4-FFF2-40B4-BE49-F238E27FC236}">
                <a16:creationId xmlns:a16="http://schemas.microsoft.com/office/drawing/2014/main" id="{9E00BB73-49A0-346F-BCDB-9DD4FB72E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394" y="1763773"/>
            <a:ext cx="4462830" cy="4457855"/>
          </a:xfrm>
          <a:prstGeom prst="rect">
            <a:avLst/>
          </a:prstGeom>
        </p:spPr>
      </p:pic>
      <p:pic>
        <p:nvPicPr>
          <p:cNvPr id="3" name="Picture 2" descr="A blue logo with a black background&#10;&#10;Description automatically generated">
            <a:extLst>
              <a:ext uri="{FF2B5EF4-FFF2-40B4-BE49-F238E27FC236}">
                <a16:creationId xmlns:a16="http://schemas.microsoft.com/office/drawing/2014/main" id="{C1F23CB4-52A9-5832-FE21-CEF6048E7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4" name="Round Same Side Corner Rectangle 3">
            <a:extLst>
              <a:ext uri="{FF2B5EF4-FFF2-40B4-BE49-F238E27FC236}">
                <a16:creationId xmlns:a16="http://schemas.microsoft.com/office/drawing/2014/main" id="{540562E0-C5E4-2A69-F1F4-76B9C96DA317}"/>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8" name="Picture 7">
            <a:extLst>
              <a:ext uri="{FF2B5EF4-FFF2-40B4-BE49-F238E27FC236}">
                <a16:creationId xmlns:a16="http://schemas.microsoft.com/office/drawing/2014/main" id="{6889A30E-C526-84BD-81D1-365213C703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2" name="Straight Connector 11">
            <a:extLst>
              <a:ext uri="{FF2B5EF4-FFF2-40B4-BE49-F238E27FC236}">
                <a16:creationId xmlns:a16="http://schemas.microsoft.com/office/drawing/2014/main" id="{AEC3CBB9-9DB4-9454-45A1-6827D6134182}"/>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EC6E01-92AE-943C-3165-A98DCBB79660}"/>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Verbalize</a:t>
            </a:r>
          </a:p>
        </p:txBody>
      </p:sp>
    </p:spTree>
    <p:extLst>
      <p:ext uri="{BB962C8B-B14F-4D97-AF65-F5344CB8AC3E}">
        <p14:creationId xmlns:p14="http://schemas.microsoft.com/office/powerpoint/2010/main" val="56361232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sp>
        <p:nvSpPr>
          <p:cNvPr id="5" name="TextBox 4">
            <a:extLst>
              <a:ext uri="{FF2B5EF4-FFF2-40B4-BE49-F238E27FC236}">
                <a16:creationId xmlns:a16="http://schemas.microsoft.com/office/drawing/2014/main" id="{B28B7489-A0DF-630E-6C6D-6D4960F0DDD6}"/>
              </a:ext>
            </a:extLst>
          </p:cNvPr>
          <p:cNvSpPr txBox="1"/>
          <p:nvPr/>
        </p:nvSpPr>
        <p:spPr>
          <a:xfrm>
            <a:off x="6274777" y="3030522"/>
            <a:ext cx="4149969" cy="12824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000" dirty="0">
                <a:solidFill>
                  <a:srgbClr val="000000"/>
                </a:solidFill>
                <a:latin typeface="Arial" panose="020B0604020202020204" pitchFamily="34" charset="0"/>
                <a:sym typeface="Helvetica Neue"/>
              </a:rPr>
              <a:t>Share Your </a:t>
            </a:r>
          </a:p>
          <a:p>
            <a:pPr algn="ctr" defTabSz="412750" hangingPunct="0"/>
            <a:r>
              <a:rPr lang="en-US" sz="4000" dirty="0">
                <a:solidFill>
                  <a:srgbClr val="000000"/>
                </a:solidFill>
                <a:latin typeface="Arial" panose="020B0604020202020204" pitchFamily="34" charset="0"/>
                <a:sym typeface="Helvetica Neue"/>
              </a:rPr>
              <a:t>Giving Plan</a:t>
            </a:r>
          </a:p>
        </p:txBody>
      </p:sp>
      <p:pic>
        <p:nvPicPr>
          <p:cNvPr id="4" name="Picture 3" descr="Icon&#10;&#10;Description automatically generated">
            <a:extLst>
              <a:ext uri="{FF2B5EF4-FFF2-40B4-BE49-F238E27FC236}">
                <a16:creationId xmlns:a16="http://schemas.microsoft.com/office/drawing/2014/main" id="{DE0A7282-CFF7-D2A5-881F-DE5A9B10E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84" y="2325494"/>
            <a:ext cx="4872741" cy="3451904"/>
          </a:xfrm>
          <a:prstGeom prst="rect">
            <a:avLst/>
          </a:prstGeom>
        </p:spPr>
      </p:pic>
      <p:pic>
        <p:nvPicPr>
          <p:cNvPr id="3" name="Picture 2" descr="A blue logo with a black background&#10;&#10;Description automatically generated">
            <a:extLst>
              <a:ext uri="{FF2B5EF4-FFF2-40B4-BE49-F238E27FC236}">
                <a16:creationId xmlns:a16="http://schemas.microsoft.com/office/drawing/2014/main" id="{AFDEBB7C-1185-F8B1-0815-CC4533340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6" name="Round Same Side Corner Rectangle 5">
            <a:extLst>
              <a:ext uri="{FF2B5EF4-FFF2-40B4-BE49-F238E27FC236}">
                <a16:creationId xmlns:a16="http://schemas.microsoft.com/office/drawing/2014/main" id="{1089164F-9836-C247-5DC9-5A627182F883}"/>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8" name="Picture 7">
            <a:extLst>
              <a:ext uri="{FF2B5EF4-FFF2-40B4-BE49-F238E27FC236}">
                <a16:creationId xmlns:a16="http://schemas.microsoft.com/office/drawing/2014/main" id="{B27F740A-868A-CB7C-CBA5-BF5A5CD8AA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2" name="Straight Connector 11">
            <a:extLst>
              <a:ext uri="{FF2B5EF4-FFF2-40B4-BE49-F238E27FC236}">
                <a16:creationId xmlns:a16="http://schemas.microsoft.com/office/drawing/2014/main" id="{0EEA3F2D-EE58-9238-2BF8-0DE962FDF704}"/>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7907E25A-83A9-05F3-9949-CE668BB616E8}"/>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Verbalize</a:t>
            </a:r>
          </a:p>
        </p:txBody>
      </p:sp>
    </p:spTree>
    <p:extLst>
      <p:ext uri="{BB962C8B-B14F-4D97-AF65-F5344CB8AC3E}">
        <p14:creationId xmlns:p14="http://schemas.microsoft.com/office/powerpoint/2010/main" val="15285690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8B7489-A0DF-630E-6C6D-6D4960F0DDD6}"/>
              </a:ext>
            </a:extLst>
          </p:cNvPr>
          <p:cNvSpPr txBox="1"/>
          <p:nvPr/>
        </p:nvSpPr>
        <p:spPr>
          <a:xfrm>
            <a:off x="6274776" y="3030522"/>
            <a:ext cx="4533901" cy="12824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000" dirty="0">
                <a:solidFill>
                  <a:srgbClr val="000000"/>
                </a:solidFill>
                <a:latin typeface="Arial" panose="020B0604020202020204" pitchFamily="34" charset="0"/>
                <a:sym typeface="Helvetica Neue"/>
              </a:rPr>
              <a:t>Share Your </a:t>
            </a:r>
          </a:p>
          <a:p>
            <a:pPr algn="ctr" defTabSz="412750" hangingPunct="0"/>
            <a:r>
              <a:rPr lang="en-US" sz="4000" dirty="0">
                <a:latin typeface="Arial" panose="020B0604020202020204" pitchFamily="34" charset="0"/>
              </a:rPr>
              <a:t>Financial Setbacks</a:t>
            </a:r>
            <a:endParaRPr lang="en-US" sz="4000" dirty="0">
              <a:solidFill>
                <a:srgbClr val="000000"/>
              </a:solidFill>
              <a:latin typeface="Arial" panose="020B0604020202020204" pitchFamily="34" charset="0"/>
              <a:sym typeface="Helvetica Neue"/>
            </a:endParaRPr>
          </a:p>
        </p:txBody>
      </p:sp>
      <p:pic>
        <p:nvPicPr>
          <p:cNvPr id="6" name="Picture 5" descr="Icon&#10;&#10;Description automatically generated">
            <a:extLst>
              <a:ext uri="{FF2B5EF4-FFF2-40B4-BE49-F238E27FC236}">
                <a16:creationId xmlns:a16="http://schemas.microsoft.com/office/drawing/2014/main" id="{EA691ECA-5DDD-A186-3BAE-38A11A63F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324" y="1769518"/>
            <a:ext cx="4533901" cy="4591003"/>
          </a:xfrm>
          <a:prstGeom prst="rect">
            <a:avLst/>
          </a:prstGeom>
        </p:spPr>
      </p:pic>
      <p:pic>
        <p:nvPicPr>
          <p:cNvPr id="3" name="Picture 2" descr="A blue logo with a black background&#10;&#10;Description automatically generated">
            <a:extLst>
              <a:ext uri="{FF2B5EF4-FFF2-40B4-BE49-F238E27FC236}">
                <a16:creationId xmlns:a16="http://schemas.microsoft.com/office/drawing/2014/main" id="{1CB6EA2E-294A-5B2B-C0E7-067EAEEDE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12" name="Round Same Side Corner Rectangle 11">
            <a:extLst>
              <a:ext uri="{FF2B5EF4-FFF2-40B4-BE49-F238E27FC236}">
                <a16:creationId xmlns:a16="http://schemas.microsoft.com/office/drawing/2014/main" id="{D26B1FE3-39C3-55B2-8217-A12BEBC77AED}"/>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3" name="Picture 12">
            <a:extLst>
              <a:ext uri="{FF2B5EF4-FFF2-40B4-BE49-F238E27FC236}">
                <a16:creationId xmlns:a16="http://schemas.microsoft.com/office/drawing/2014/main" id="{ABDA535D-0ACC-3B95-6C21-F5A773C5E1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14" name="Straight Connector 13">
            <a:extLst>
              <a:ext uri="{FF2B5EF4-FFF2-40B4-BE49-F238E27FC236}">
                <a16:creationId xmlns:a16="http://schemas.microsoft.com/office/drawing/2014/main" id="{CC19A881-13B5-31BA-1539-5ED7033C4AD8}"/>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B64CBE94-8D4F-6338-14D0-FFF0062C0544}"/>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Verbalize</a:t>
            </a:r>
          </a:p>
        </p:txBody>
      </p:sp>
    </p:spTree>
    <p:extLst>
      <p:ext uri="{BB962C8B-B14F-4D97-AF65-F5344CB8AC3E}">
        <p14:creationId xmlns:p14="http://schemas.microsoft.com/office/powerpoint/2010/main" val="258492524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age Title"/>
          <p:cNvSpPr txBox="1">
            <a:spLocks noGrp="1"/>
          </p:cNvSpPr>
          <p:nvPr>
            <p:ph type="title"/>
          </p:nvPr>
        </p:nvSpPr>
        <p:spPr>
          <a:prstGeom prst="rect">
            <a:avLst/>
          </a:prstGeom>
        </p:spPr>
        <p:txBody>
          <a:bodyPr/>
          <a:lstStyle>
            <a:lvl1pPr algn="l">
              <a:defRPr>
                <a:solidFill>
                  <a:srgbClr val="FFFFFF"/>
                </a:solidFill>
                <a:latin typeface="Acherus Grotesque Black"/>
                <a:ea typeface="Acherus Grotesque Black"/>
                <a:cs typeface="Acherus Grotesque Black"/>
                <a:sym typeface="Acherus Grotesque Black"/>
              </a:defRPr>
            </a:lvl1pPr>
          </a:lstStyle>
          <a:p>
            <a:r>
              <a:rPr lang="en-US" dirty="0">
                <a:latin typeface="Arial" panose="020B0604020202020204" pitchFamily="34" charset="0"/>
              </a:rPr>
              <a:t>Finishing Well is Difficult</a:t>
            </a:r>
            <a:endParaRPr dirty="0">
              <a:latin typeface="Arial" panose="020B0604020202020204" pitchFamily="34" charset="0"/>
            </a:endParaRPr>
          </a:p>
        </p:txBody>
      </p:sp>
      <p:sp>
        <p:nvSpPr>
          <p:cNvPr id="13" name="TextBox 12">
            <a:extLst>
              <a:ext uri="{FF2B5EF4-FFF2-40B4-BE49-F238E27FC236}">
                <a16:creationId xmlns:a16="http://schemas.microsoft.com/office/drawing/2014/main" id="{7EF682E0-1403-84CE-36FB-F1D36F3AA2DD}"/>
              </a:ext>
            </a:extLst>
          </p:cNvPr>
          <p:cNvSpPr txBox="1"/>
          <p:nvPr/>
        </p:nvSpPr>
        <p:spPr>
          <a:xfrm>
            <a:off x="5994277" y="2890493"/>
            <a:ext cx="5297717" cy="21672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nSpc>
                <a:spcPts val="3280"/>
              </a:lnSpc>
            </a:pPr>
            <a:r>
              <a:rPr lang="en-US" sz="2700" dirty="0">
                <a:solidFill>
                  <a:srgbClr val="211D1E"/>
                </a:solidFill>
                <a:latin typeface="Arial" panose="020B0604020202020204" pitchFamily="34" charset="0"/>
              </a:rPr>
              <a:t>There are money-management and money-making learning experiences that benefit children of all ages.</a:t>
            </a:r>
          </a:p>
          <a:p>
            <a:pPr algn="ctr" defTabSz="412750" hangingPunct="0">
              <a:lnSpc>
                <a:spcPts val="3280"/>
              </a:lnSpc>
            </a:pPr>
            <a:endParaRPr lang="en-US" sz="2000" dirty="0">
              <a:solidFill>
                <a:srgbClr val="000000"/>
              </a:solidFill>
              <a:latin typeface="Arial" panose="020B0604020202020204" pitchFamily="34" charset="0"/>
              <a:sym typeface="Helvetica Neue"/>
            </a:endParaRPr>
          </a:p>
        </p:txBody>
      </p:sp>
      <p:pic>
        <p:nvPicPr>
          <p:cNvPr id="14" name="Picture 13" descr="A picture containing toy, doll, vector graphics&#10;&#10;Description automatically generated">
            <a:extLst>
              <a:ext uri="{FF2B5EF4-FFF2-40B4-BE49-F238E27FC236}">
                <a16:creationId xmlns:a16="http://schemas.microsoft.com/office/drawing/2014/main" id="{FBF0B3AC-D3B5-B836-0873-978875D7D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550" y="1716566"/>
            <a:ext cx="4647223" cy="4835261"/>
          </a:xfrm>
          <a:prstGeom prst="rect">
            <a:avLst/>
          </a:prstGeom>
        </p:spPr>
      </p:pic>
      <p:pic>
        <p:nvPicPr>
          <p:cNvPr id="3" name="Picture 2" descr="A blue logo with a black background&#10;&#10;Description automatically generated">
            <a:extLst>
              <a:ext uri="{FF2B5EF4-FFF2-40B4-BE49-F238E27FC236}">
                <a16:creationId xmlns:a16="http://schemas.microsoft.com/office/drawing/2014/main" id="{27E18F07-AEFB-8750-B919-04774D38D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73" y="5593959"/>
            <a:ext cx="767241" cy="1041619"/>
          </a:xfrm>
          <a:prstGeom prst="rect">
            <a:avLst/>
          </a:prstGeom>
        </p:spPr>
      </p:pic>
      <p:sp>
        <p:nvSpPr>
          <p:cNvPr id="4" name="Round Same Side Corner Rectangle 3">
            <a:extLst>
              <a:ext uri="{FF2B5EF4-FFF2-40B4-BE49-F238E27FC236}">
                <a16:creationId xmlns:a16="http://schemas.microsoft.com/office/drawing/2014/main" id="{CED48D5E-1D33-B1DB-7020-D4251A006946}"/>
              </a:ext>
            </a:extLst>
          </p:cNvPr>
          <p:cNvSpPr/>
          <p:nvPr/>
        </p:nvSpPr>
        <p:spPr>
          <a:xfrm rot="5400000">
            <a:off x="5290052" y="-5304651"/>
            <a:ext cx="927101" cy="11538737"/>
          </a:xfrm>
          <a:prstGeom prst="round2SameRect">
            <a:avLst>
              <a:gd name="adj1" fmla="val 48734"/>
              <a:gd name="adj2" fmla="val 0"/>
            </a:avLst>
          </a:prstGeom>
          <a:solidFill>
            <a:srgbClr val="15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5" name="Picture 4">
            <a:extLst>
              <a:ext uri="{FF2B5EF4-FFF2-40B4-BE49-F238E27FC236}">
                <a16:creationId xmlns:a16="http://schemas.microsoft.com/office/drawing/2014/main" id="{C50EB029-17EE-D40B-7C54-B67618B466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519" y="141792"/>
            <a:ext cx="2013523" cy="645847"/>
          </a:xfrm>
          <a:prstGeom prst="rect">
            <a:avLst/>
          </a:prstGeom>
        </p:spPr>
      </p:pic>
      <p:cxnSp>
        <p:nvCxnSpPr>
          <p:cNvPr id="6" name="Straight Connector 5">
            <a:extLst>
              <a:ext uri="{FF2B5EF4-FFF2-40B4-BE49-F238E27FC236}">
                <a16:creationId xmlns:a16="http://schemas.microsoft.com/office/drawing/2014/main" id="{37A7AE4A-1B9E-B74D-E565-05BCD55BB052}"/>
              </a:ext>
            </a:extLst>
          </p:cNvPr>
          <p:cNvCxnSpPr/>
          <p:nvPr/>
        </p:nvCxnSpPr>
        <p:spPr>
          <a:xfrm>
            <a:off x="2421416" y="141792"/>
            <a:ext cx="0" cy="643600"/>
          </a:xfrm>
          <a:prstGeom prst="line">
            <a:avLst/>
          </a:prstGeom>
          <a:ln w="19050" cap="rnd">
            <a:solidFill>
              <a:srgbClr val="7DA7DA"/>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3C1124EF-68D3-026E-7B16-9B18BF124A94}"/>
              </a:ext>
            </a:extLst>
          </p:cNvPr>
          <p:cNvSpPr txBox="1">
            <a:spLocks/>
          </p:cNvSpPr>
          <p:nvPr/>
        </p:nvSpPr>
        <p:spPr>
          <a:xfrm>
            <a:off x="2586823" y="264405"/>
            <a:ext cx="10515600" cy="494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US" sz="2800" b="1" dirty="0">
                <a:solidFill>
                  <a:schemeClr val="bg1"/>
                </a:solidFill>
                <a:latin typeface="Aptos" panose="020B0004020202020204" pitchFamily="34" charset="0"/>
              </a:rPr>
              <a:t>Practical Experience</a:t>
            </a:r>
          </a:p>
        </p:txBody>
      </p:sp>
    </p:spTree>
    <p:extLst>
      <p:ext uri="{BB962C8B-B14F-4D97-AF65-F5344CB8AC3E}">
        <p14:creationId xmlns:p14="http://schemas.microsoft.com/office/powerpoint/2010/main" val="39429928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72A5120-61A4-C44D-9682-168CE16768D9}">
  <we:reference id="wa200003706" version="1.1.0.0" store="en-US" storeType="OMEX"/>
  <we:alternateReferences>
    <we:reference id="wa200003706" version="1.1.0.0" store="WA20000370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742817-f782-4ec1-b10b-319398000e6e" xsi:nil="true"/>
    <lcf76f155ced4ddcb4097134ff3c332f xmlns="389c3d59-2a71-4856-af13-310c0a14f6d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BD04DBEBB4714293E0B8008046CE34" ma:contentTypeVersion="14" ma:contentTypeDescription="Create a new document." ma:contentTypeScope="" ma:versionID="7641ae93693c43fc1f871a73f9924af5">
  <xsd:schema xmlns:xsd="http://www.w3.org/2001/XMLSchema" xmlns:xs="http://www.w3.org/2001/XMLSchema" xmlns:p="http://schemas.microsoft.com/office/2006/metadata/properties" xmlns:ns2="389c3d59-2a71-4856-af13-310c0a14f6d6" xmlns:ns3="23742817-f782-4ec1-b10b-319398000e6e" targetNamespace="http://schemas.microsoft.com/office/2006/metadata/properties" ma:root="true" ma:fieldsID="42cbe16b3c2f7b83c554bf22c56594c9" ns2:_="" ns3:_="">
    <xsd:import namespace="389c3d59-2a71-4856-af13-310c0a14f6d6"/>
    <xsd:import namespace="23742817-f782-4ec1-b10b-319398000e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9c3d59-2a71-4856-af13-310c0a14f6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822d9f3-0e2b-4b9f-aa77-01b13bdc20d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742817-f782-4ec1-b10b-319398000e6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91e865b-8c09-4a7f-a37e-ee3355d9e972}" ma:internalName="TaxCatchAll" ma:showField="CatchAllData" ma:web="23742817-f782-4ec1-b10b-319398000e6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58C7A2-195E-4F3F-B77B-AEC77C6AF78B}">
  <ds:schemaRefs>
    <ds:schemaRef ds:uri="23742817-f782-4ec1-b10b-319398000e6e"/>
    <ds:schemaRef ds:uri="http://schemas.openxmlformats.org/package/2006/metadata/core-properties"/>
    <ds:schemaRef ds:uri="http://schemas.microsoft.com/office/2006/documentManagement/types"/>
    <ds:schemaRef ds:uri="389c3d59-2a71-4856-af13-310c0a14f6d6"/>
    <ds:schemaRef ds:uri="http://schemas.microsoft.com/office/2006/metadata/properties"/>
    <ds:schemaRef ds:uri="http://purl.org/dc/terms/"/>
    <ds:schemaRef ds:uri="http://www.w3.org/XML/1998/namespace"/>
    <ds:schemaRef ds:uri="http://purl.org/dc/elements/1.1/"/>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0C330D98-8EBA-4853-A019-7D0ACD21A2FA}">
  <ds:schemaRefs>
    <ds:schemaRef ds:uri="http://schemas.microsoft.com/sharepoint/v3/contenttype/forms"/>
  </ds:schemaRefs>
</ds:datastoreItem>
</file>

<file path=customXml/itemProps3.xml><?xml version="1.0" encoding="utf-8"?>
<ds:datastoreItem xmlns:ds="http://schemas.openxmlformats.org/officeDocument/2006/customXml" ds:itemID="{7EC4B96B-B134-43CE-ABDB-EF6DEAA986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9c3d59-2a71-4856-af13-310c0a14f6d6"/>
    <ds:schemaRef ds:uri="23742817-f782-4ec1-b10b-319398000e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9500</TotalTime>
  <Words>3117</Words>
  <Application>Microsoft Macintosh PowerPoint</Application>
  <PresentationFormat>Widescreen</PresentationFormat>
  <Paragraphs>215</Paragraphs>
  <Slides>27</Slides>
  <Notes>26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Aptos Black</vt:lpstr>
      <vt:lpstr>Aptos</vt:lpstr>
      <vt:lpstr>Arial</vt:lpstr>
      <vt:lpstr>Office Theme</vt:lpstr>
      <vt:lpstr>INTRODUCING:</vt:lpstr>
      <vt:lpstr>Being an MVP Parent &amp; Grandparent</vt:lpstr>
      <vt:lpstr>Paul Finished Well</vt:lpstr>
      <vt:lpstr>Finishing Well is Difficult</vt:lpstr>
      <vt:lpstr>PowerPoint Presentation</vt:lpstr>
      <vt:lpstr>Finishing Well is Difficult</vt:lpstr>
      <vt:lpstr>Finishing Well is Difficult</vt:lpstr>
      <vt:lpstr>PowerPoint Presentation</vt:lpstr>
      <vt:lpstr>Finishing Well is Difficult</vt:lpstr>
      <vt:lpstr>Finishing Well is Difficult</vt:lpstr>
      <vt:lpstr>Finishing Well is Difficult</vt:lpstr>
      <vt:lpstr>Finishing Well is Difficult</vt:lpstr>
      <vt:lpstr>Finishing Well is Difficult</vt:lpstr>
      <vt:lpstr>Finishing Well is Difficult</vt:lpstr>
      <vt:lpstr>PowerPoint Presentation</vt:lpstr>
      <vt:lpstr>Finishing Well is Difficult</vt:lpstr>
      <vt:lpstr>PowerPoint Presentation</vt:lpstr>
      <vt:lpstr>PowerPoint Presentation</vt:lpstr>
      <vt:lpstr>Finishing Well is Difficult</vt:lpstr>
      <vt:lpstr>PowerPoint Presentation</vt:lpstr>
      <vt:lpstr>Finishing Well is Difficult</vt:lpstr>
      <vt:lpstr>Finishing Well is Difficult</vt:lpstr>
      <vt:lpstr>PowerPoint Presentation</vt:lpstr>
      <vt:lpstr>Finishing Well is Difficult</vt:lpstr>
      <vt:lpstr>PowerPoint Presentation</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Nicholson</dc:creator>
  <cp:lastModifiedBy>Jamie Bain</cp:lastModifiedBy>
  <cp:revision>41</cp:revision>
  <cp:lastPrinted>2024-02-28T20:59:37Z</cp:lastPrinted>
  <dcterms:created xsi:type="dcterms:W3CDTF">2024-02-02T18:50:45Z</dcterms:created>
  <dcterms:modified xsi:type="dcterms:W3CDTF">2024-08-21T22:05:55Z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0x01010012BD04DBEBB4714293E0B8008046CE34</vt:lpwstr>
  </property>
  <property fmtid="{D5CDD505-2E9C-101B-9397-08002B2CF9AE}" pid="3" name="MediaServiceImageTags">
    <vt:lpwstr/>
  </property>
</Properties>
</file>